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40A7A7-C861-4D9E-B88D-B216B388F2B2}">
  <a:tblStyle styleId="{2F40A7A7-C861-4D9E-B88D-B216B388F2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sha.ufsc.br/pub/Meurer_SBESC_2013.pdf"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551193d1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551193d1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551193d16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551193d16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要多加上noise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551193d1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551193d1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551193d1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551193d1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n是測試次數的感覺</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551193d16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551193d16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方便計算所以要將實部與虛部做分離</a:t>
            </a:r>
            <a:endParaRPr/>
          </a:p>
          <a:p>
            <a:pPr indent="0" lvl="0" marL="0" rtl="0" algn="l">
              <a:spcBef>
                <a:spcPts val="0"/>
              </a:spcBef>
              <a:spcAft>
                <a:spcPts val="0"/>
              </a:spcAft>
              <a:buNone/>
            </a:pPr>
            <a:r>
              <a:rPr lang="zh-TW"/>
              <a:t>[0618 willy]</a:t>
            </a:r>
            <a:endParaRPr/>
          </a:p>
          <a:p>
            <a:pPr indent="0" lvl="0" marL="0" rtl="0" algn="l">
              <a:spcBef>
                <a:spcPts val="0"/>
              </a:spcBef>
              <a:spcAft>
                <a:spcPts val="0"/>
              </a:spcAft>
              <a:buNone/>
            </a:pPr>
            <a:r>
              <a:rPr lang="zh-TW"/>
              <a:t>Real Signal Model  =&gt; Real-Valued Signal Model </a:t>
            </a:r>
            <a:endParaRPr/>
          </a:p>
          <a:p>
            <a:pPr indent="0" lvl="0" marL="0" rtl="0" algn="l">
              <a:spcBef>
                <a:spcPts val="0"/>
              </a:spcBef>
              <a:spcAft>
                <a:spcPts val="0"/>
              </a:spcAft>
              <a:buNone/>
            </a:pPr>
            <a:r>
              <a:rPr lang="zh-TW"/>
              <a:t>為了避免誤解為 真實訊號模型</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569010fb2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569010fb2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569010fb2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569010fb2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551193d1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551193d1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569010fb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569010fb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569010fb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569010fb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551193d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3551193d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551193d1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551193d1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4630f40bc_12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4630f40bc_12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551193d1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551193d1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551193d1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551193d1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rPr lang="zh-TW" sz="1800">
                <a:solidFill>
                  <a:srgbClr val="595959"/>
                </a:solidFill>
              </a:rPr>
              <a:t>尚未整理 0618</a:t>
            </a:r>
            <a:endParaRPr sz="1800">
              <a:solidFill>
                <a:srgbClr val="59595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569010fb2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569010fb2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rPr lang="zh-TW" sz="1800">
                <a:solidFill>
                  <a:srgbClr val="595959"/>
                </a:solidFill>
              </a:rPr>
              <a:t>尚未整理 0618</a:t>
            </a:r>
            <a:endParaRPr sz="1800">
              <a:solidFill>
                <a:srgbClr val="59595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569010fb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569010fb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solidFill>
                  <a:srgbClr val="595959"/>
                </a:solidFill>
              </a:rPr>
              <a:t>ref : </a:t>
            </a:r>
            <a:r>
              <a:rPr lang="zh-TW" sz="1200" u="sng">
                <a:solidFill>
                  <a:schemeClr val="hlink"/>
                </a:solidFill>
                <a:hlinkClick r:id="rId2"/>
              </a:rPr>
              <a:t>https://lisha.ufsc.br/pub/Meurer_SBESC_2013.pdf</a:t>
            </a:r>
            <a:br>
              <a:rPr lang="zh-TW" sz="1200">
                <a:solidFill>
                  <a:srgbClr val="595959"/>
                </a:solidFill>
              </a:rPr>
            </a:br>
            <a:r>
              <a:rPr lang="zh-TW" sz="1200">
                <a:solidFill>
                  <a:srgbClr val="333333"/>
                </a:solidFill>
                <a:highlight>
                  <a:srgbClr val="FFFFFF"/>
                </a:highlight>
              </a:rPr>
              <a:t>R. S. Meurer, T. R. Mück and A. A. Fröhlich, "An Implementation of the AES Cipher Using HLS," </a:t>
            </a:r>
            <a:r>
              <a:rPr i="1" lang="zh-TW" sz="1200">
                <a:solidFill>
                  <a:srgbClr val="333333"/>
                </a:solidFill>
                <a:highlight>
                  <a:srgbClr val="FFFFFF"/>
                </a:highlight>
              </a:rPr>
              <a:t>2013 III Brazilian Symposium on Computing Systems Engineering</a:t>
            </a:r>
            <a:r>
              <a:rPr lang="zh-TW" sz="1200">
                <a:solidFill>
                  <a:srgbClr val="333333"/>
                </a:solidFill>
                <a:highlight>
                  <a:srgbClr val="FFFFFF"/>
                </a:highlight>
              </a:rPr>
              <a:t>, 2013, pp. 113-118, doi: 10.1109/SBESC.2013.36.</a:t>
            </a:r>
            <a:endParaRPr sz="1200">
              <a:solidFill>
                <a:srgbClr val="595959"/>
              </a:solidFill>
            </a:endParaRPr>
          </a:p>
          <a:p>
            <a:pPr indent="0" lvl="0" marL="0" rtl="0" algn="l">
              <a:lnSpc>
                <a:spcPct val="115000"/>
              </a:lnSpc>
              <a:spcBef>
                <a:spcPts val="1200"/>
              </a:spcBef>
              <a:spcAft>
                <a:spcPts val="0"/>
              </a:spcAft>
              <a:buNone/>
            </a:pPr>
            <a:r>
              <a:rPr lang="zh-TW" sz="1200">
                <a:solidFill>
                  <a:srgbClr val="595959"/>
                </a:solidFill>
              </a:rPr>
              <a:t>產生WAR</a:t>
            </a:r>
            <a:endParaRPr sz="1200">
              <a:solidFill>
                <a:srgbClr val="595959"/>
              </a:solidFill>
            </a:endParaRPr>
          </a:p>
          <a:p>
            <a:pPr indent="0" lvl="0" marL="0" rtl="0" algn="l">
              <a:lnSpc>
                <a:spcPct val="115000"/>
              </a:lnSpc>
              <a:spcBef>
                <a:spcPts val="1200"/>
              </a:spcBef>
              <a:spcAft>
                <a:spcPts val="0"/>
              </a:spcAft>
              <a:buNone/>
            </a:pPr>
            <a:r>
              <a:rPr lang="zh-TW" sz="1200">
                <a:solidFill>
                  <a:srgbClr val="595959"/>
                </a:solidFill>
              </a:rPr>
              <a:t>array[i][j] =&gt; read</a:t>
            </a:r>
            <a:endParaRPr sz="12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zh-TW" sz="1200">
                <a:solidFill>
                  <a:srgbClr val="595959"/>
                </a:solidFill>
              </a:rPr>
              <a:t>getNumFromSBox() =&gt; 查表 read</a:t>
            </a:r>
            <a:endParaRPr sz="1200">
              <a:solidFill>
                <a:srgbClr val="595959"/>
              </a:solidFill>
            </a:endParaRPr>
          </a:p>
          <a:p>
            <a:pPr indent="0" lvl="0" marL="0" rtl="0" algn="l">
              <a:lnSpc>
                <a:spcPct val="115000"/>
              </a:lnSpc>
              <a:spcBef>
                <a:spcPts val="1000"/>
              </a:spcBef>
              <a:spcAft>
                <a:spcPts val="0"/>
              </a:spcAft>
              <a:buClr>
                <a:schemeClr val="dk1"/>
              </a:buClr>
              <a:buSzPts val="1100"/>
              <a:buFont typeface="Arial"/>
              <a:buNone/>
            </a:pPr>
            <a:r>
              <a:rPr lang="zh-TW" sz="1200">
                <a:solidFill>
                  <a:srgbClr val="595959"/>
                </a:solidFill>
              </a:rPr>
              <a:t>Array[i][j] =&gt; write</a:t>
            </a:r>
            <a:endParaRPr sz="1200">
              <a:solidFill>
                <a:srgbClr val="595959"/>
              </a:solidFill>
            </a:endParaRPr>
          </a:p>
          <a:p>
            <a:pPr indent="0" lvl="0" marL="0" rtl="0" algn="l">
              <a:lnSpc>
                <a:spcPct val="115000"/>
              </a:lnSpc>
              <a:spcBef>
                <a:spcPts val="1000"/>
              </a:spcBef>
              <a:spcAft>
                <a:spcPts val="0"/>
              </a:spcAft>
              <a:buClr>
                <a:schemeClr val="dk1"/>
              </a:buClr>
              <a:buSzPts val="1100"/>
              <a:buFont typeface="Arial"/>
              <a:buNone/>
            </a:pPr>
            <a:r>
              <a:rPr lang="zh-TW" sz="1200">
                <a:solidFill>
                  <a:srgbClr val="595959"/>
                </a:solidFill>
              </a:rPr>
              <a:t>透過  renaming 解決RAW</a:t>
            </a:r>
            <a:endParaRPr sz="1200">
              <a:solidFill>
                <a:srgbClr val="595959"/>
              </a:solidFill>
            </a:endParaRPr>
          </a:p>
          <a:p>
            <a:pPr indent="0" lvl="0" marL="0" rtl="0" algn="l">
              <a:lnSpc>
                <a:spcPct val="115000"/>
              </a:lnSpc>
              <a:spcBef>
                <a:spcPts val="1000"/>
              </a:spcBef>
              <a:spcAft>
                <a:spcPts val="0"/>
              </a:spcAft>
              <a:buNone/>
            </a:pPr>
            <a:r>
              <a:rPr lang="zh-TW" sz="1200">
                <a:solidFill>
                  <a:srgbClr val="595959"/>
                </a:solidFill>
              </a:rPr>
              <a:t>以下為補充 不需要說明</a:t>
            </a:r>
            <a:endParaRPr sz="12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zh-TW" sz="1200">
                <a:solidFill>
                  <a:srgbClr val="595959"/>
                </a:solidFill>
              </a:rPr>
              <a:t>The S-box values are generated by computing the multiplicative inverses over in Galois-Field GF(28) and applying affine transformations.</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569010fb2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569010fb2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t>比較latency</a:t>
            </a:r>
            <a:endParaRPr sz="1200"/>
          </a:p>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4630f40bc_1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4630f40bc_1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200"/>
              <a:t>比較latency</a:t>
            </a:r>
            <a:endParaRPr sz="1200"/>
          </a:p>
          <a:p>
            <a:pPr indent="0" lvl="0" marL="0" rtl="0" algn="l">
              <a:lnSpc>
                <a:spcPct val="115000"/>
              </a:lnSpc>
              <a:spcBef>
                <a:spcPts val="1200"/>
              </a:spcBef>
              <a:spcAft>
                <a:spcPts val="1200"/>
              </a:spcAft>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569010fb2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569010fb2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595959"/>
                </a:solidFill>
              </a:rPr>
              <a:t>0618 把modified 這個text , 改到下一張投影片</a:t>
            </a:r>
            <a:endParaRPr sz="18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5724b06d0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5724b06d0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4630f40bc_12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34630f40bc_12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5724b06d0_3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5724b06d0_3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900">
                <a:solidFill>
                  <a:schemeClr val="dk1"/>
                </a:solidFill>
                <a:latin typeface="Times New Roman"/>
                <a:ea typeface="Times New Roman"/>
                <a:cs typeface="Times New Roman"/>
                <a:sym typeface="Times New Roman"/>
              </a:rPr>
              <a:t>Performs a polynomial multiplication in GF(</a:t>
            </a:r>
            <a:r>
              <a:rPr lang="zh-TW" sz="1900">
                <a:solidFill>
                  <a:schemeClr val="dk1"/>
                </a:solidFill>
                <a:latin typeface="Courier New"/>
                <a:ea typeface="Courier New"/>
                <a:cs typeface="Courier New"/>
                <a:sym typeface="Courier New"/>
              </a:rPr>
              <a:t>2^8</a:t>
            </a:r>
            <a:r>
              <a:rPr lang="zh-TW" sz="1900">
                <a:solidFill>
                  <a:schemeClr val="dk1"/>
                </a:solidFill>
                <a:latin typeface="Times New Roman"/>
                <a:ea typeface="Times New Roman"/>
                <a:cs typeface="Times New Roman"/>
                <a:sym typeface="Times New Roman"/>
              </a:rPr>
              <a:t>) on each column.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5724b06d0_3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5724b06d0_3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5724b06d0_3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5724b06d0_3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對H[i][j] </a:t>
            </a:r>
            <a:r>
              <a:rPr lang="zh-TW"/>
              <a:t>優化 無法 </a:t>
            </a:r>
            <a:endParaRPr/>
          </a:p>
          <a:p>
            <a:pPr indent="0" lvl="0" marL="0" rtl="0" algn="l">
              <a:spcBef>
                <a:spcPts val="0"/>
              </a:spcBef>
              <a:spcAft>
                <a:spcPts val="0"/>
              </a:spcAft>
              <a:buNone/>
            </a:pPr>
            <a:r>
              <a:rPr lang="zh-TW"/>
              <a:t>反矩陣 做除法反而effort 更大</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4630f40bc_3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4630f40bc_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因為他是最主要的</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4630f40bc_12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4630f40bc_12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4630f40bc_13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4630f40bc_13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5724b06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5724b06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595959"/>
                </a:solidFill>
              </a:rPr>
              <a:t>0618 把modified 這個text , 改到下一張投影片</a:t>
            </a:r>
            <a:endParaRPr sz="18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4630f40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4630f40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分析 開發過程所耗的時間成本 與 hls 開發上 優點在哪 </a:t>
            </a:r>
            <a:endParaRPr/>
          </a:p>
          <a:p>
            <a:pPr indent="0" lvl="0" marL="0" rtl="0" algn="l">
              <a:spcBef>
                <a:spcPts val="0"/>
              </a:spcBef>
              <a:spcAft>
                <a:spcPts val="0"/>
              </a:spcAft>
              <a:buNone/>
            </a:pPr>
            <a:r>
              <a:rPr lang="zh-TW"/>
              <a:t>現階段問題在哪</a:t>
            </a:r>
            <a:endParaRPr/>
          </a:p>
          <a:p>
            <a:pPr indent="0" lvl="0" marL="0" rtl="0" algn="l">
              <a:spcBef>
                <a:spcPts val="0"/>
              </a:spcBef>
              <a:spcAft>
                <a:spcPts val="0"/>
              </a:spcAft>
              <a:buNone/>
            </a:pPr>
            <a:r>
              <a:rPr lang="zh-TW"/>
              <a:t>以實際的本專案 來佐證</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569010fb2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3569010fb2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4630f40bc_12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4630f40bc_12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551193d1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551193d1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0" rtl="0" algn="l">
              <a:lnSpc>
                <a:spcPct val="115000"/>
              </a:lnSpc>
              <a:spcBef>
                <a:spcPts val="1200"/>
              </a:spcBef>
              <a:spcAft>
                <a:spcPts val="0"/>
              </a:spcAft>
              <a:buClr>
                <a:schemeClr val="dk1"/>
              </a:buClr>
              <a:buSzPts val="1100"/>
              <a:buFont typeface="Arial"/>
              <a:buNone/>
            </a:pPr>
            <a:r>
              <a:rPr lang="zh-TW">
                <a:solidFill>
                  <a:schemeClr val="dk1"/>
                </a:solidFill>
              </a:rPr>
              <a:t>由於移動設備的普及，信息或文件經常通過無線通信系統傳輸，因此對用戶隱私進行加密是必然趨勢，所以我們嘗試著用</a:t>
            </a:r>
            <a:r>
              <a:rPr lang="zh-TW">
                <a:solidFill>
                  <a:schemeClr val="dk1"/>
                </a:solidFill>
                <a:latin typeface="Times New Roman"/>
                <a:ea typeface="Times New Roman"/>
                <a:cs typeface="Times New Roman"/>
                <a:sym typeface="Times New Roman"/>
              </a:rPr>
              <a:t>HLS</a:t>
            </a:r>
            <a:r>
              <a:rPr lang="zh-TW">
                <a:solidFill>
                  <a:schemeClr val="dk1"/>
                </a:solidFill>
              </a:rPr>
              <a:t>，建構一個完整的通訊系統，搭配上</a:t>
            </a:r>
            <a:r>
              <a:rPr lang="zh-TW">
                <a:solidFill>
                  <a:schemeClr val="dk1"/>
                </a:solidFill>
                <a:latin typeface="Times New Roman"/>
                <a:ea typeface="Times New Roman"/>
                <a:cs typeface="Times New Roman"/>
                <a:sym typeface="Times New Roman"/>
              </a:rPr>
              <a:t>AES128</a:t>
            </a:r>
            <a:r>
              <a:rPr lang="zh-TW">
                <a:solidFill>
                  <a:schemeClr val="dk1"/>
                </a:solidFill>
              </a:rPr>
              <a:t>加密演算法，，使用</a:t>
            </a:r>
            <a:r>
              <a:rPr lang="zh-TW">
                <a:solidFill>
                  <a:schemeClr val="dk1"/>
                </a:solidFill>
                <a:latin typeface="Times New Roman"/>
                <a:ea typeface="Times New Roman"/>
                <a:cs typeface="Times New Roman"/>
                <a:sym typeface="Times New Roman"/>
              </a:rPr>
              <a:t>U50</a:t>
            </a:r>
            <a:r>
              <a:rPr lang="zh-TW">
                <a:solidFill>
                  <a:schemeClr val="dk1"/>
                </a:solidFill>
              </a:rPr>
              <a:t>加速板驗證在多天線的系統下，有無加密演算法的接收端訊號的差別，並且針對其效能進行優化。</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4630f40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4630f40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4630f40bc_13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4630f40bc_13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34630f40bc_12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34630f40bc_12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4630f40bc_12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4630f40bc_12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1.SNR</a:t>
            </a:r>
            <a:r>
              <a:rPr lang="zh-TW"/>
              <a:t>數字越小(雜訊越多)，出現的雜點越多</a:t>
            </a:r>
            <a:endParaRPr/>
          </a:p>
          <a:p>
            <a:pPr indent="0" lvl="0" marL="0" rtl="0" algn="l">
              <a:spcBef>
                <a:spcPts val="0"/>
              </a:spcBef>
              <a:spcAft>
                <a:spcPts val="0"/>
              </a:spcAft>
              <a:buNone/>
            </a:pPr>
            <a:r>
              <a:rPr lang="zh-TW"/>
              <a:t>2.會出現連續的錯誤，在SNR12比較明顯，因為此時雜訊較少，主要影響的是通道，其實在雜訊較多的時候也有這種狀況，只是是由雜訊dominate，所以看起來比較不明顯(下一張投影片較明顯)</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34630f40bc_12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34630f40bc_12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連續的錯誤，在SNR12比較明顯，因為此時雜訊較少，主要影響的是通道，其實在雜訊較多的時候也有這種狀況，只是是由雜訊dominate，所以看起來比較不明顯</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4630f40bc_12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4630f40bc_12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我們的其他輸入圖片</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4630f40bc_12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34630f40bc_12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我們的其他輸入圖片</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34630f40bc_13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34630f40bc_13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有AES時，當圖片資料有錯誤，會連帶著讓同一組的資料(一組為32筆顏色資料)都出問題</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34630f40bc_12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34630f40bc_12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在相同的SNR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4630f40bc_12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4630f40bc_12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4630f40bc_12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4630f40bc_12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34630f40bc_12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34630f40bc_12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4630f40bc_12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4630f40bc_12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551193d1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551193d1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4630f40bc_12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4630f40bc_12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4630f40bc_12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4630f40bc_12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551193d1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551193d1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4630f40bc_12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4630f40bc_12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551193d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551193d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AES </a:t>
            </a:r>
            <a:r>
              <a:rPr lang="zh-TW"/>
              <a:t>又稱RIJNDAEL 密碼演算法</a:t>
            </a:r>
            <a:endParaRPr/>
          </a:p>
          <a:p>
            <a:pPr indent="0" lvl="0" marL="0" rtl="0" algn="l">
              <a:spcBef>
                <a:spcPts val="0"/>
              </a:spcBef>
              <a:spcAft>
                <a:spcPts val="0"/>
              </a:spcAft>
              <a:buNone/>
            </a:pPr>
            <a:r>
              <a:rPr lang="zh-TW"/>
              <a:t>是作為取代DES的 加密演算法</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#原理</a:t>
            </a:r>
            <a:endParaRPr/>
          </a:p>
          <a:p>
            <a:pPr indent="0" lvl="0" marL="0" rtl="0" algn="l">
              <a:spcBef>
                <a:spcPts val="0"/>
              </a:spcBef>
              <a:spcAft>
                <a:spcPts val="0"/>
              </a:spcAft>
              <a:buNone/>
            </a:pPr>
            <a:r>
              <a:rPr lang="zh-TW"/>
              <a:t>AES是一種 對稱 分組的密碼演算法</a:t>
            </a:r>
            <a:endParaRPr/>
          </a:p>
          <a:p>
            <a:pPr indent="0" lvl="0" marL="0" rtl="0" algn="l">
              <a:spcBef>
                <a:spcPts val="0"/>
              </a:spcBef>
              <a:spcAft>
                <a:spcPts val="0"/>
              </a:spcAft>
              <a:buNone/>
            </a:pPr>
            <a:r>
              <a:rPr lang="zh-TW"/>
              <a:t>數據長度一般定義為 128, 192, 256 bits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551193d1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551193d1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jpg"/><Relationship Id="rId5" Type="http://schemas.openxmlformats.org/officeDocument/2006/relationships/image" Target="../media/image3.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33.jpg"/><Relationship Id="rId7" Type="http://schemas.openxmlformats.org/officeDocument/2006/relationships/image" Target="../media/image3.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34.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50.png"/><Relationship Id="rId7"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6.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jpg"/><Relationship Id="rId4" Type="http://schemas.openxmlformats.org/officeDocument/2006/relationships/image" Target="../media/image64.jpg"/><Relationship Id="rId5" Type="http://schemas.openxmlformats.org/officeDocument/2006/relationships/image" Target="../media/image65.jpg"/><Relationship Id="rId6" Type="http://schemas.openxmlformats.org/officeDocument/2006/relationships/image" Target="../media/image70.jpg"/><Relationship Id="rId7" Type="http://schemas.openxmlformats.org/officeDocument/2006/relationships/image" Target="../media/image66.jpg"/><Relationship Id="rId8" Type="http://schemas.openxmlformats.org/officeDocument/2006/relationships/image" Target="../media/image6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4.jpg"/><Relationship Id="rId4" Type="http://schemas.openxmlformats.org/officeDocument/2006/relationships/image" Target="../media/image6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8.jpg"/><Relationship Id="rId4" Type="http://schemas.openxmlformats.org/officeDocument/2006/relationships/image" Target="../media/image67.jpg"/><Relationship Id="rId5" Type="http://schemas.openxmlformats.org/officeDocument/2006/relationships/image" Target="../media/image71.jpg"/><Relationship Id="rId6" Type="http://schemas.openxmlformats.org/officeDocument/2006/relationships/image" Target="../media/image72.jpg"/><Relationship Id="rId7" Type="http://schemas.openxmlformats.org/officeDocument/2006/relationships/image" Target="../media/image80.jpg"/><Relationship Id="rId8" Type="http://schemas.openxmlformats.org/officeDocument/2006/relationships/image" Target="../media/image6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3.jpg"/><Relationship Id="rId4" Type="http://schemas.openxmlformats.org/officeDocument/2006/relationships/image" Target="../media/image75.jpg"/><Relationship Id="rId5" Type="http://schemas.openxmlformats.org/officeDocument/2006/relationships/image" Target="../media/image74.jpg"/><Relationship Id="rId6" Type="http://schemas.openxmlformats.org/officeDocument/2006/relationships/image" Target="../media/image77.jpg"/><Relationship Id="rId7" Type="http://schemas.openxmlformats.org/officeDocument/2006/relationships/image" Target="../media/image79.jpg"/><Relationship Id="rId8" Type="http://schemas.openxmlformats.org/officeDocument/2006/relationships/image" Target="../media/image8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3.jpg"/><Relationship Id="rId4" Type="http://schemas.openxmlformats.org/officeDocument/2006/relationships/image" Target="../media/image82.jpg"/><Relationship Id="rId5" Type="http://schemas.openxmlformats.org/officeDocument/2006/relationships/image" Target="../media/image81.jpg"/><Relationship Id="rId6" Type="http://schemas.openxmlformats.org/officeDocument/2006/relationships/image" Target="../media/image84.jpg"/><Relationship Id="rId7" Type="http://schemas.openxmlformats.org/officeDocument/2006/relationships/image" Target="../media/image83.jpg"/><Relationship Id="rId8" Type="http://schemas.openxmlformats.org/officeDocument/2006/relationships/image" Target="../media/image8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4.jpg"/><Relationship Id="rId4" Type="http://schemas.openxmlformats.org/officeDocument/2006/relationships/image" Target="../media/image7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github.com/WilliamsCeng/02Hero" TargetMode="External"/><Relationship Id="rId4" Type="http://schemas.openxmlformats.org/officeDocument/2006/relationships/hyperlink" Target="https://github.com/Xilinx/Vitis_Libraries/tree/master/quantitative_finance/L1/tests/normalR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63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zh-TW" sz="6000"/>
              <a:t>Wireless Communication System with Encryption</a:t>
            </a:r>
            <a:endParaRPr/>
          </a:p>
        </p:txBody>
      </p:sp>
      <p:sp>
        <p:nvSpPr>
          <p:cNvPr id="55" name="Google Shape;55;p13"/>
          <p:cNvSpPr txBox="1"/>
          <p:nvPr>
            <p:ph idx="1" type="subTitle"/>
          </p:nvPr>
        </p:nvSpPr>
        <p:spPr>
          <a:xfrm>
            <a:off x="311700" y="3062725"/>
            <a:ext cx="8520600" cy="1405200"/>
          </a:xfrm>
          <a:prstGeom prst="rect">
            <a:avLst/>
          </a:prstGeom>
        </p:spPr>
        <p:txBody>
          <a:bodyPr anchorCtr="0" anchor="t" bIns="91425" lIns="91425" spcFirstLastPara="1" rIns="91425" wrap="square" tIns="91425">
            <a:normAutofit fontScale="25000" lnSpcReduction="20000"/>
          </a:bodyPr>
          <a:lstStyle/>
          <a:p>
            <a:pPr indent="0" lvl="0" marL="0" rtl="0" algn="ctr">
              <a:lnSpc>
                <a:spcPct val="90000"/>
              </a:lnSpc>
              <a:spcBef>
                <a:spcPts val="1000"/>
              </a:spcBef>
              <a:spcAft>
                <a:spcPts val="0"/>
              </a:spcAft>
              <a:buClr>
                <a:schemeClr val="dk1"/>
              </a:buClr>
              <a:buSzPts val="275"/>
              <a:buFont typeface="Arial"/>
              <a:buNone/>
            </a:pPr>
            <a:r>
              <a:rPr lang="zh-TW" sz="9600">
                <a:solidFill>
                  <a:schemeClr val="dk1"/>
                </a:solidFill>
              </a:rPr>
              <a:t>110064521 江威霖</a:t>
            </a:r>
            <a:endParaRPr sz="96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zh-TW" sz="9600">
                <a:solidFill>
                  <a:schemeClr val="dk1"/>
                </a:solidFill>
              </a:rPr>
              <a:t>110064513 陳思熙</a:t>
            </a:r>
            <a:endParaRPr sz="9600">
              <a:solidFill>
                <a:schemeClr val="dk1"/>
              </a:solidFill>
            </a:endParaRPr>
          </a:p>
          <a:p>
            <a:pPr indent="0" lvl="0" marL="0" rtl="0" algn="ctr">
              <a:lnSpc>
                <a:spcPct val="90000"/>
              </a:lnSpc>
              <a:spcBef>
                <a:spcPts val="1000"/>
              </a:spcBef>
              <a:spcAft>
                <a:spcPts val="0"/>
              </a:spcAft>
              <a:buClr>
                <a:schemeClr val="dk1"/>
              </a:buClr>
              <a:buSzPts val="275"/>
              <a:buFont typeface="Arial"/>
              <a:buNone/>
            </a:pPr>
            <a:r>
              <a:rPr lang="zh-TW" sz="9600">
                <a:solidFill>
                  <a:schemeClr val="dk1"/>
                </a:solidFill>
              </a:rPr>
              <a:t>110061560 吳秉豐</a:t>
            </a:r>
            <a:endParaRPr sz="96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QPSK</a:t>
            </a:r>
            <a:endParaRPr/>
          </a:p>
        </p:txBody>
      </p:sp>
      <p:sp>
        <p:nvSpPr>
          <p:cNvPr id="122" name="Google Shape;122;p22"/>
          <p:cNvSpPr txBox="1"/>
          <p:nvPr>
            <p:ph idx="1" type="body"/>
          </p:nvPr>
        </p:nvSpPr>
        <p:spPr>
          <a:xfrm>
            <a:off x="311700" y="1152475"/>
            <a:ext cx="5474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QPSK</a:t>
            </a:r>
            <a:r>
              <a:rPr lang="zh-TW"/>
              <a:t>(</a:t>
            </a:r>
            <a:r>
              <a:rPr lang="zh-TW"/>
              <a:t>Quadrature</a:t>
            </a:r>
            <a:r>
              <a:rPr lang="zh-TW"/>
              <a:t> phase-shift keying) is known as quadriphase PSK, 4-PSK, or 4-QAM. </a:t>
            </a:r>
            <a:br>
              <a:rPr lang="zh-TW"/>
            </a:br>
            <a:endParaRPr/>
          </a:p>
          <a:p>
            <a:pPr indent="-342900" lvl="0" marL="457200" rtl="0" algn="l">
              <a:spcBef>
                <a:spcPts val="0"/>
              </a:spcBef>
              <a:spcAft>
                <a:spcPts val="0"/>
              </a:spcAft>
              <a:buSzPts val="1800"/>
              <a:buChar char="●"/>
            </a:pPr>
            <a:r>
              <a:rPr lang="zh-TW"/>
              <a:t>QPSK uses four points on the constellation diagram, equispaced around a circle. With four phases, QPSK can encode two bits per symbol, shown in the diagram with Gray coding to minimize the </a:t>
            </a:r>
            <a:r>
              <a:rPr lang="zh-TW"/>
              <a:t>BER</a:t>
            </a:r>
            <a:r>
              <a:rPr lang="zh-TW"/>
              <a:t> (</a:t>
            </a:r>
            <a:r>
              <a:rPr lang="zh-TW"/>
              <a:t>bit error rate</a:t>
            </a:r>
            <a:r>
              <a:rPr lang="zh-TW"/>
              <a:t>)</a:t>
            </a:r>
            <a:endParaRPr/>
          </a:p>
        </p:txBody>
      </p:sp>
      <p:pic>
        <p:nvPicPr>
          <p:cNvPr id="123" name="Google Shape;123;p22"/>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24" name="Google Shape;124;p22"/>
          <p:cNvSpPr/>
          <p:nvPr/>
        </p:nvSpPr>
        <p:spPr>
          <a:xfrm>
            <a:off x="7063029"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7063029"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2"/>
          <p:cNvPicPr preferRelativeResize="0"/>
          <p:nvPr/>
        </p:nvPicPr>
        <p:blipFill>
          <a:blip r:embed="rId4">
            <a:alphaModFix/>
          </a:blip>
          <a:stretch>
            <a:fillRect/>
          </a:stretch>
        </p:blipFill>
        <p:spPr>
          <a:xfrm>
            <a:off x="5785900" y="1273513"/>
            <a:ext cx="3046400" cy="31743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MIMO </a:t>
            </a:r>
            <a:endParaRPr/>
          </a:p>
        </p:txBody>
      </p:sp>
      <p:pic>
        <p:nvPicPr>
          <p:cNvPr id="132" name="Google Shape;132;p23"/>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33" name="Google Shape;133;p23"/>
          <p:cNvSpPr/>
          <p:nvPr/>
        </p:nvSpPr>
        <p:spPr>
          <a:xfrm>
            <a:off x="7710944" y="130191"/>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8329458"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8329458"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3"/>
          <p:cNvPicPr preferRelativeResize="0"/>
          <p:nvPr/>
        </p:nvPicPr>
        <p:blipFill>
          <a:blip r:embed="rId4">
            <a:alphaModFix/>
          </a:blip>
          <a:stretch>
            <a:fillRect/>
          </a:stretch>
        </p:blipFill>
        <p:spPr>
          <a:xfrm>
            <a:off x="0" y="3693717"/>
            <a:ext cx="4653901" cy="1449788"/>
          </a:xfrm>
          <a:prstGeom prst="rect">
            <a:avLst/>
          </a:prstGeom>
          <a:noFill/>
          <a:ln>
            <a:noFill/>
          </a:ln>
        </p:spPr>
      </p:pic>
      <p:pic>
        <p:nvPicPr>
          <p:cNvPr id="137" name="Google Shape;137;p23"/>
          <p:cNvPicPr preferRelativeResize="0"/>
          <p:nvPr/>
        </p:nvPicPr>
        <p:blipFill>
          <a:blip r:embed="rId5">
            <a:alphaModFix/>
          </a:blip>
          <a:stretch>
            <a:fillRect/>
          </a:stretch>
        </p:blipFill>
        <p:spPr>
          <a:xfrm>
            <a:off x="426325" y="1251438"/>
            <a:ext cx="1933125" cy="2190425"/>
          </a:xfrm>
          <a:prstGeom prst="rect">
            <a:avLst/>
          </a:prstGeom>
          <a:noFill/>
          <a:ln>
            <a:noFill/>
          </a:ln>
        </p:spPr>
      </p:pic>
      <p:pic>
        <p:nvPicPr>
          <p:cNvPr id="138" name="Google Shape;138;p23"/>
          <p:cNvPicPr preferRelativeResize="0"/>
          <p:nvPr/>
        </p:nvPicPr>
        <p:blipFill rotWithShape="1">
          <a:blip r:embed="rId6">
            <a:alphaModFix/>
          </a:blip>
          <a:srcRect b="0" l="0" r="14748" t="0"/>
          <a:stretch/>
        </p:blipFill>
        <p:spPr>
          <a:xfrm>
            <a:off x="4653900" y="1624979"/>
            <a:ext cx="4344025" cy="30984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Rayleigh Fading Channel </a:t>
            </a:r>
            <a:endParaRPr/>
          </a:p>
        </p:txBody>
      </p:sp>
      <p:sp>
        <p:nvSpPr>
          <p:cNvPr id="144" name="Google Shape;14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Rayleigh fading is a channel model when there are many objects in the environment that scatter the radio signal before it arrives at the receiver. </a:t>
            </a:r>
            <a:br>
              <a:rPr lang="zh-TW"/>
            </a:br>
            <a:endParaRPr/>
          </a:p>
          <a:p>
            <a:pPr indent="-342900" lvl="0" marL="457200" rtl="0" algn="l">
              <a:spcBef>
                <a:spcPts val="0"/>
              </a:spcBef>
              <a:spcAft>
                <a:spcPts val="0"/>
              </a:spcAft>
              <a:buSzPts val="1800"/>
              <a:buChar char="●"/>
            </a:pPr>
            <a:r>
              <a:rPr lang="zh-TW"/>
              <a:t>The Central Limit Theorem holds that, if there is sufficiently much scatter, the channel impulse response will be well-modelled as a Gaussian process irrespective of the distribution of the individual components. </a:t>
            </a:r>
            <a:br>
              <a:rPr lang="zh-TW"/>
            </a:br>
            <a:endParaRPr/>
          </a:p>
          <a:p>
            <a:pPr indent="-342900" lvl="0" marL="457200" rtl="0" algn="l">
              <a:spcBef>
                <a:spcPts val="0"/>
              </a:spcBef>
              <a:spcAft>
                <a:spcPts val="0"/>
              </a:spcAft>
              <a:buSzPts val="1800"/>
              <a:buChar char="●"/>
            </a:pPr>
            <a:r>
              <a:rPr lang="zh-TW"/>
              <a:t>If there is no dominant component to the scatter, </a:t>
            </a:r>
            <a:br>
              <a:rPr lang="zh-TW"/>
            </a:br>
            <a:r>
              <a:rPr lang="zh-TW"/>
              <a:t>then such a process will have zero mean and </a:t>
            </a:r>
            <a:br>
              <a:rPr lang="zh-TW"/>
            </a:br>
            <a:r>
              <a:rPr lang="zh-TW"/>
              <a:t>phase evenly distributed between </a:t>
            </a:r>
            <a:r>
              <a:rPr lang="zh-TW">
                <a:latin typeface="Times New Roman"/>
                <a:ea typeface="Times New Roman"/>
                <a:cs typeface="Times New Roman"/>
                <a:sym typeface="Times New Roman"/>
              </a:rPr>
              <a:t>0</a:t>
            </a:r>
            <a:r>
              <a:rPr lang="zh-TW"/>
              <a:t> and </a:t>
            </a:r>
            <a:r>
              <a:rPr lang="zh-TW">
                <a:latin typeface="Times New Roman"/>
                <a:ea typeface="Times New Roman"/>
                <a:cs typeface="Times New Roman"/>
                <a:sym typeface="Times New Roman"/>
              </a:rPr>
              <a:t>2π</a:t>
            </a:r>
            <a:r>
              <a:rPr lang="zh-TW"/>
              <a:t> radians.</a:t>
            </a:r>
            <a:endParaRPr/>
          </a:p>
        </p:txBody>
      </p:sp>
      <p:pic>
        <p:nvPicPr>
          <p:cNvPr id="145" name="Google Shape;145;p24"/>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46" name="Google Shape;146;p24"/>
          <p:cNvSpPr/>
          <p:nvPr/>
        </p:nvSpPr>
        <p:spPr>
          <a:xfrm>
            <a:off x="8329458"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4"/>
          <p:cNvPicPr preferRelativeResize="0"/>
          <p:nvPr/>
        </p:nvPicPr>
        <p:blipFill>
          <a:blip r:embed="rId4">
            <a:alphaModFix/>
          </a:blip>
          <a:stretch>
            <a:fillRect/>
          </a:stretch>
        </p:blipFill>
        <p:spPr>
          <a:xfrm>
            <a:off x="6495025" y="3157550"/>
            <a:ext cx="2337275" cy="1985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AWGN</a:t>
            </a:r>
            <a:endParaRPr/>
          </a:p>
        </p:txBody>
      </p:sp>
      <p:sp>
        <p:nvSpPr>
          <p:cNvPr id="153" name="Google Shape;15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AWGN</a:t>
            </a:r>
            <a:r>
              <a:rPr lang="zh-TW"/>
              <a:t> (</a:t>
            </a:r>
            <a:r>
              <a:rPr lang="zh-TW"/>
              <a:t>Additive White Gaussian Noise</a:t>
            </a:r>
            <a:r>
              <a:rPr lang="zh-TW"/>
              <a:t>) is a basic noise model used in information theory to mimic the effect of many random processes that occur in nature. </a:t>
            </a:r>
            <a:endParaRPr/>
          </a:p>
          <a:p>
            <a:pPr indent="-317500" lvl="1" marL="914400" rtl="0" algn="l">
              <a:spcBef>
                <a:spcPts val="0"/>
              </a:spcBef>
              <a:spcAft>
                <a:spcPts val="0"/>
              </a:spcAft>
              <a:buSzPts val="1400"/>
              <a:buChar char="○"/>
            </a:pPr>
            <a:r>
              <a:rPr lang="zh-TW"/>
              <a:t>Additive : </a:t>
            </a:r>
            <a:br>
              <a:rPr lang="zh-TW"/>
            </a:br>
            <a:r>
              <a:rPr lang="zh-TW"/>
              <a:t>	Because it is added to any noise that might be intrinsic to the information system.</a:t>
            </a:r>
            <a:endParaRPr/>
          </a:p>
          <a:p>
            <a:pPr indent="-317500" lvl="1" marL="914400" rtl="0" algn="l">
              <a:spcBef>
                <a:spcPts val="0"/>
              </a:spcBef>
              <a:spcAft>
                <a:spcPts val="0"/>
              </a:spcAft>
              <a:buSzPts val="1400"/>
              <a:buChar char="○"/>
            </a:pPr>
            <a:r>
              <a:rPr lang="zh-TW"/>
              <a:t>White :</a:t>
            </a:r>
            <a:br>
              <a:rPr lang="zh-TW"/>
            </a:br>
            <a:r>
              <a:rPr lang="zh-TW"/>
              <a:t>	</a:t>
            </a:r>
            <a:r>
              <a:rPr lang="zh-TW"/>
              <a:t>White r</a:t>
            </a:r>
            <a:r>
              <a:rPr lang="zh-TW"/>
              <a:t>efers to the idea that it has uniform power across the frequency band for the information system. It is an analogy to the color white which has uniform emissions at all frequencies in the visible spectrum.</a:t>
            </a:r>
            <a:endParaRPr/>
          </a:p>
          <a:p>
            <a:pPr indent="-317500" lvl="1" marL="914400" rtl="0" algn="l">
              <a:spcBef>
                <a:spcPts val="0"/>
              </a:spcBef>
              <a:spcAft>
                <a:spcPts val="0"/>
              </a:spcAft>
              <a:buSzPts val="1400"/>
              <a:buChar char="○"/>
            </a:pPr>
            <a:r>
              <a:rPr lang="zh-TW"/>
              <a:t>Gaussian :</a:t>
            </a:r>
            <a:br>
              <a:rPr lang="zh-TW"/>
            </a:br>
            <a:r>
              <a:rPr lang="zh-TW"/>
              <a:t>	Because it has a normal distribution in the time domain with an average time domain value of zero.</a:t>
            </a:r>
            <a:endParaRPr/>
          </a:p>
        </p:txBody>
      </p:sp>
      <p:pic>
        <p:nvPicPr>
          <p:cNvPr id="154" name="Google Shape;154;p25"/>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55" name="Google Shape;155;p25"/>
          <p:cNvSpPr/>
          <p:nvPr/>
        </p:nvSpPr>
        <p:spPr>
          <a:xfrm>
            <a:off x="8329458"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Real Value Signal Model </a:t>
            </a:r>
            <a:endParaRPr/>
          </a:p>
        </p:txBody>
      </p:sp>
      <p:pic>
        <p:nvPicPr>
          <p:cNvPr id="161" name="Google Shape;161;p26"/>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162" name="Google Shape;162;p26"/>
          <p:cNvSpPr/>
          <p:nvPr/>
        </p:nvSpPr>
        <p:spPr>
          <a:xfrm>
            <a:off x="7710944" y="130191"/>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8329458"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8329458"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6"/>
          <p:cNvPicPr preferRelativeResize="0"/>
          <p:nvPr/>
        </p:nvPicPr>
        <p:blipFill>
          <a:blip r:embed="rId4">
            <a:alphaModFix/>
          </a:blip>
          <a:stretch>
            <a:fillRect/>
          </a:stretch>
        </p:blipFill>
        <p:spPr>
          <a:xfrm>
            <a:off x="7081650" y="3534675"/>
            <a:ext cx="1357504" cy="1450301"/>
          </a:xfrm>
          <a:prstGeom prst="rect">
            <a:avLst/>
          </a:prstGeom>
          <a:noFill/>
          <a:ln>
            <a:noFill/>
          </a:ln>
        </p:spPr>
      </p:pic>
      <p:pic>
        <p:nvPicPr>
          <p:cNvPr id="166" name="Google Shape;166;p26"/>
          <p:cNvPicPr preferRelativeResize="0"/>
          <p:nvPr/>
        </p:nvPicPr>
        <p:blipFill>
          <a:blip r:embed="rId5">
            <a:alphaModFix/>
          </a:blip>
          <a:stretch>
            <a:fillRect/>
          </a:stretch>
        </p:blipFill>
        <p:spPr>
          <a:xfrm>
            <a:off x="534250" y="3534675"/>
            <a:ext cx="1401419" cy="1450301"/>
          </a:xfrm>
          <a:prstGeom prst="rect">
            <a:avLst/>
          </a:prstGeom>
          <a:noFill/>
          <a:ln>
            <a:noFill/>
          </a:ln>
        </p:spPr>
      </p:pic>
      <p:pic>
        <p:nvPicPr>
          <p:cNvPr id="167" name="Google Shape;167;p26"/>
          <p:cNvPicPr preferRelativeResize="0"/>
          <p:nvPr/>
        </p:nvPicPr>
        <p:blipFill>
          <a:blip r:embed="rId6">
            <a:alphaModFix/>
          </a:blip>
          <a:stretch>
            <a:fillRect/>
          </a:stretch>
        </p:blipFill>
        <p:spPr>
          <a:xfrm>
            <a:off x="2359450" y="3534675"/>
            <a:ext cx="4298435" cy="1450300"/>
          </a:xfrm>
          <a:prstGeom prst="rect">
            <a:avLst/>
          </a:prstGeom>
          <a:noFill/>
          <a:ln>
            <a:noFill/>
          </a:ln>
        </p:spPr>
      </p:pic>
      <p:pic>
        <p:nvPicPr>
          <p:cNvPr id="168" name="Google Shape;168;p26"/>
          <p:cNvPicPr preferRelativeResize="0"/>
          <p:nvPr/>
        </p:nvPicPr>
        <p:blipFill>
          <a:blip r:embed="rId7">
            <a:alphaModFix/>
          </a:blip>
          <a:stretch>
            <a:fillRect/>
          </a:stretch>
        </p:blipFill>
        <p:spPr>
          <a:xfrm>
            <a:off x="426325" y="1251438"/>
            <a:ext cx="1933125" cy="2190425"/>
          </a:xfrm>
          <a:prstGeom prst="rect">
            <a:avLst/>
          </a:prstGeom>
          <a:noFill/>
          <a:ln>
            <a:noFill/>
          </a:ln>
        </p:spPr>
      </p:pic>
      <p:sp>
        <p:nvSpPr>
          <p:cNvPr id="169" name="Google Shape;169;p26"/>
          <p:cNvSpPr/>
          <p:nvPr/>
        </p:nvSpPr>
        <p:spPr>
          <a:xfrm>
            <a:off x="2568613" y="216078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 name="Google Shape;170;p26"/>
          <p:cNvPicPr preferRelativeResize="0"/>
          <p:nvPr/>
        </p:nvPicPr>
        <p:blipFill>
          <a:blip r:embed="rId8">
            <a:alphaModFix/>
          </a:blip>
          <a:stretch>
            <a:fillRect/>
          </a:stretch>
        </p:blipFill>
        <p:spPr>
          <a:xfrm>
            <a:off x="3310300" y="1205050"/>
            <a:ext cx="2414587" cy="2348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Rotation</a:t>
            </a:r>
            <a:r>
              <a:rPr lang="zh-TW"/>
              <a:t> mode CORDIC </a:t>
            </a:r>
            <a:endParaRPr/>
          </a:p>
        </p:txBody>
      </p:sp>
      <p:sp>
        <p:nvSpPr>
          <p:cNvPr id="176" name="Google Shape;176;p27"/>
          <p:cNvSpPr txBox="1"/>
          <p:nvPr>
            <p:ph idx="1" type="body"/>
          </p:nvPr>
        </p:nvSpPr>
        <p:spPr>
          <a:xfrm>
            <a:off x="342100" y="11448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Final result of rotation mode is the </a:t>
            </a:r>
            <a:endParaRPr/>
          </a:p>
          <a:p>
            <a:pPr indent="0" lvl="0" marL="457200" rtl="0" algn="l">
              <a:spcBef>
                <a:spcPts val="1200"/>
              </a:spcBef>
              <a:spcAft>
                <a:spcPts val="1200"/>
              </a:spcAft>
              <a:buNone/>
            </a:pPr>
            <a:r>
              <a:rPr lang="zh-TW"/>
              <a:t>vector position (𝑥𝑛,  𝑦𝑛) with zero angle accumulator</a:t>
            </a:r>
            <a:endParaRPr/>
          </a:p>
        </p:txBody>
      </p:sp>
      <p:pic>
        <p:nvPicPr>
          <p:cNvPr id="177" name="Google Shape;177;p27"/>
          <p:cNvPicPr preferRelativeResize="0"/>
          <p:nvPr/>
        </p:nvPicPr>
        <p:blipFill rotWithShape="1">
          <a:blip r:embed="rId3">
            <a:alphaModFix/>
          </a:blip>
          <a:srcRect b="22528" l="0" r="0" t="0"/>
          <a:stretch/>
        </p:blipFill>
        <p:spPr>
          <a:xfrm>
            <a:off x="458175" y="1144875"/>
            <a:ext cx="2210950" cy="745875"/>
          </a:xfrm>
          <a:prstGeom prst="rect">
            <a:avLst/>
          </a:prstGeom>
          <a:noFill/>
          <a:ln>
            <a:noFill/>
          </a:ln>
        </p:spPr>
      </p:pic>
      <p:pic>
        <p:nvPicPr>
          <p:cNvPr id="178" name="Google Shape;178;p27"/>
          <p:cNvPicPr preferRelativeResize="0"/>
          <p:nvPr/>
        </p:nvPicPr>
        <p:blipFill>
          <a:blip r:embed="rId4">
            <a:alphaModFix/>
          </a:blip>
          <a:stretch>
            <a:fillRect/>
          </a:stretch>
        </p:blipFill>
        <p:spPr>
          <a:xfrm>
            <a:off x="4078575" y="1144875"/>
            <a:ext cx="3204054" cy="863925"/>
          </a:xfrm>
          <a:prstGeom prst="rect">
            <a:avLst/>
          </a:prstGeom>
          <a:noFill/>
          <a:ln>
            <a:noFill/>
          </a:ln>
        </p:spPr>
      </p:pic>
      <p:pic>
        <p:nvPicPr>
          <p:cNvPr id="179" name="Google Shape;179;p27"/>
          <p:cNvPicPr preferRelativeResize="0"/>
          <p:nvPr/>
        </p:nvPicPr>
        <p:blipFill rotWithShape="1">
          <a:blip r:embed="rId5">
            <a:alphaModFix/>
          </a:blip>
          <a:srcRect b="40179" l="0" r="0" t="23855"/>
          <a:stretch/>
        </p:blipFill>
        <p:spPr>
          <a:xfrm>
            <a:off x="4078575" y="2051100"/>
            <a:ext cx="1766625" cy="454350"/>
          </a:xfrm>
          <a:prstGeom prst="rect">
            <a:avLst/>
          </a:prstGeom>
          <a:noFill/>
          <a:ln>
            <a:noFill/>
          </a:ln>
        </p:spPr>
      </p:pic>
      <p:pic>
        <p:nvPicPr>
          <p:cNvPr id="180" name="Google Shape;180;p27"/>
          <p:cNvPicPr preferRelativeResize="0"/>
          <p:nvPr/>
        </p:nvPicPr>
        <p:blipFill>
          <a:blip r:embed="rId6">
            <a:alphaModFix/>
          </a:blip>
          <a:stretch>
            <a:fillRect/>
          </a:stretch>
        </p:blipFill>
        <p:spPr>
          <a:xfrm>
            <a:off x="458175" y="1943074"/>
            <a:ext cx="1816350" cy="519625"/>
          </a:xfrm>
          <a:prstGeom prst="rect">
            <a:avLst/>
          </a:prstGeom>
          <a:noFill/>
          <a:ln>
            <a:noFill/>
          </a:ln>
        </p:spPr>
      </p:pic>
      <p:sp>
        <p:nvSpPr>
          <p:cNvPr id="181" name="Google Shape;181;p27"/>
          <p:cNvSpPr/>
          <p:nvPr/>
        </p:nvSpPr>
        <p:spPr>
          <a:xfrm>
            <a:off x="3152063" y="167938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7"/>
          <p:cNvPicPr preferRelativeResize="0"/>
          <p:nvPr/>
        </p:nvPicPr>
        <p:blipFill>
          <a:blip r:embed="rId7">
            <a:alphaModFix/>
          </a:blip>
          <a:stretch>
            <a:fillRect/>
          </a:stretch>
        </p:blipFill>
        <p:spPr>
          <a:xfrm>
            <a:off x="6523049" y="2505450"/>
            <a:ext cx="2309251" cy="2236350"/>
          </a:xfrm>
          <a:prstGeom prst="rect">
            <a:avLst/>
          </a:prstGeom>
          <a:noFill/>
          <a:ln>
            <a:noFill/>
          </a:ln>
        </p:spPr>
      </p:pic>
      <p:pic>
        <p:nvPicPr>
          <p:cNvPr id="183" name="Google Shape;183;p27"/>
          <p:cNvPicPr preferRelativeResize="0"/>
          <p:nvPr/>
        </p:nvPicPr>
        <p:blipFill>
          <a:blip r:embed="rId8">
            <a:alphaModFix/>
          </a:blip>
          <a:stretch>
            <a:fillRect/>
          </a:stretch>
        </p:blipFill>
        <p:spPr>
          <a:xfrm>
            <a:off x="5785900" y="-2"/>
            <a:ext cx="3046401" cy="1152476"/>
          </a:xfrm>
          <a:prstGeom prst="rect">
            <a:avLst/>
          </a:prstGeom>
          <a:noFill/>
          <a:ln>
            <a:noFill/>
          </a:ln>
        </p:spPr>
      </p:pic>
      <p:sp>
        <p:nvSpPr>
          <p:cNvPr id="184" name="Google Shape;184;p27"/>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Vector mode </a:t>
            </a:r>
            <a:r>
              <a:rPr lang="zh-TW"/>
              <a:t>CORDIC</a:t>
            </a:r>
            <a:r>
              <a:rPr lang="zh-TW"/>
              <a:t> </a:t>
            </a:r>
            <a:endParaRPr/>
          </a:p>
        </p:txBody>
      </p:sp>
      <p:sp>
        <p:nvSpPr>
          <p:cNvPr id="190" name="Google Shape;190;p28"/>
          <p:cNvSpPr txBox="1"/>
          <p:nvPr>
            <p:ph idx="1" type="body"/>
          </p:nvPr>
        </p:nvSpPr>
        <p:spPr>
          <a:xfrm>
            <a:off x="342100" y="11448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Final result of vector mode </a:t>
            </a:r>
            <a:r>
              <a:rPr lang="zh-TW"/>
              <a:t>is rotated angle with</a:t>
            </a:r>
            <a:endParaRPr/>
          </a:p>
          <a:p>
            <a:pPr indent="0" lvl="0" marL="457200" rtl="0" algn="l">
              <a:spcBef>
                <a:spcPts val="1200"/>
              </a:spcBef>
              <a:spcAft>
                <a:spcPts val="0"/>
              </a:spcAft>
              <a:buNone/>
            </a:pPr>
            <a:r>
              <a:rPr lang="zh-TW"/>
              <a:t>x-coordinate aligned vector</a:t>
            </a:r>
            <a:endParaRPr/>
          </a:p>
          <a:p>
            <a:pPr indent="0" lvl="0" marL="457200" rtl="0" algn="l">
              <a:spcBef>
                <a:spcPts val="1200"/>
              </a:spcBef>
              <a:spcAft>
                <a:spcPts val="1200"/>
              </a:spcAft>
              <a:buNone/>
            </a:pPr>
            <a:r>
              <a:t/>
            </a:r>
            <a:endParaRPr/>
          </a:p>
        </p:txBody>
      </p:sp>
      <p:pic>
        <p:nvPicPr>
          <p:cNvPr id="191" name="Google Shape;191;p28"/>
          <p:cNvPicPr preferRelativeResize="0"/>
          <p:nvPr/>
        </p:nvPicPr>
        <p:blipFill rotWithShape="1">
          <a:blip r:embed="rId3">
            <a:alphaModFix/>
          </a:blip>
          <a:srcRect b="22528" l="0" r="0" t="0"/>
          <a:stretch/>
        </p:blipFill>
        <p:spPr>
          <a:xfrm>
            <a:off x="458175" y="1144875"/>
            <a:ext cx="2210950" cy="745875"/>
          </a:xfrm>
          <a:prstGeom prst="rect">
            <a:avLst/>
          </a:prstGeom>
          <a:noFill/>
          <a:ln>
            <a:noFill/>
          </a:ln>
        </p:spPr>
      </p:pic>
      <p:pic>
        <p:nvPicPr>
          <p:cNvPr id="192" name="Google Shape;192;p28"/>
          <p:cNvPicPr preferRelativeResize="0"/>
          <p:nvPr/>
        </p:nvPicPr>
        <p:blipFill rotWithShape="1">
          <a:blip r:embed="rId4">
            <a:alphaModFix/>
          </a:blip>
          <a:srcRect b="40179" l="0" r="0" t="23855"/>
          <a:stretch/>
        </p:blipFill>
        <p:spPr>
          <a:xfrm>
            <a:off x="4078575" y="2051100"/>
            <a:ext cx="1766625" cy="454350"/>
          </a:xfrm>
          <a:prstGeom prst="rect">
            <a:avLst/>
          </a:prstGeom>
          <a:noFill/>
          <a:ln>
            <a:noFill/>
          </a:ln>
        </p:spPr>
      </p:pic>
      <p:sp>
        <p:nvSpPr>
          <p:cNvPr id="193" name="Google Shape;193;p28"/>
          <p:cNvSpPr/>
          <p:nvPr/>
        </p:nvSpPr>
        <p:spPr>
          <a:xfrm>
            <a:off x="3152063" y="167938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8"/>
          <p:cNvPicPr preferRelativeResize="0"/>
          <p:nvPr/>
        </p:nvPicPr>
        <p:blipFill>
          <a:blip r:embed="rId5">
            <a:alphaModFix/>
          </a:blip>
          <a:stretch>
            <a:fillRect/>
          </a:stretch>
        </p:blipFill>
        <p:spPr>
          <a:xfrm>
            <a:off x="458175" y="1958238"/>
            <a:ext cx="1849536" cy="547200"/>
          </a:xfrm>
          <a:prstGeom prst="rect">
            <a:avLst/>
          </a:prstGeom>
          <a:noFill/>
          <a:ln>
            <a:noFill/>
          </a:ln>
        </p:spPr>
      </p:pic>
      <p:pic>
        <p:nvPicPr>
          <p:cNvPr id="195" name="Google Shape;195;p28"/>
          <p:cNvPicPr preferRelativeResize="0"/>
          <p:nvPr/>
        </p:nvPicPr>
        <p:blipFill rotWithShape="1">
          <a:blip r:embed="rId6">
            <a:alphaModFix/>
          </a:blip>
          <a:srcRect b="37391" l="-6780" r="6780" t="1371"/>
          <a:stretch/>
        </p:blipFill>
        <p:spPr>
          <a:xfrm>
            <a:off x="3923350" y="1144837"/>
            <a:ext cx="2427840" cy="864000"/>
          </a:xfrm>
          <a:prstGeom prst="rect">
            <a:avLst/>
          </a:prstGeom>
          <a:noFill/>
          <a:ln>
            <a:noFill/>
          </a:ln>
        </p:spPr>
      </p:pic>
      <p:pic>
        <p:nvPicPr>
          <p:cNvPr id="196" name="Google Shape;196;p28"/>
          <p:cNvPicPr preferRelativeResize="0"/>
          <p:nvPr/>
        </p:nvPicPr>
        <p:blipFill>
          <a:blip r:embed="rId7">
            <a:alphaModFix/>
          </a:blip>
          <a:stretch>
            <a:fillRect/>
          </a:stretch>
        </p:blipFill>
        <p:spPr>
          <a:xfrm>
            <a:off x="6549077" y="2505450"/>
            <a:ext cx="2548584" cy="2235600"/>
          </a:xfrm>
          <a:prstGeom prst="rect">
            <a:avLst/>
          </a:prstGeom>
          <a:noFill/>
          <a:ln>
            <a:noFill/>
          </a:ln>
        </p:spPr>
      </p:pic>
      <p:pic>
        <p:nvPicPr>
          <p:cNvPr id="197" name="Google Shape;197;p28"/>
          <p:cNvPicPr preferRelativeResize="0"/>
          <p:nvPr/>
        </p:nvPicPr>
        <p:blipFill>
          <a:blip r:embed="rId8">
            <a:alphaModFix/>
          </a:blip>
          <a:stretch>
            <a:fillRect/>
          </a:stretch>
        </p:blipFill>
        <p:spPr>
          <a:xfrm>
            <a:off x="5785900" y="-2"/>
            <a:ext cx="3046401" cy="1152476"/>
          </a:xfrm>
          <a:prstGeom prst="rect">
            <a:avLst/>
          </a:prstGeom>
          <a:noFill/>
          <a:ln>
            <a:noFill/>
          </a:ln>
        </p:spPr>
      </p:pic>
      <p:sp>
        <p:nvSpPr>
          <p:cNvPr id="198" name="Google Shape;198;p28"/>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a:t>
            </a:r>
            <a:endParaRPr/>
          </a:p>
        </p:txBody>
      </p:sp>
      <p:sp>
        <p:nvSpPr>
          <p:cNvPr id="204" name="Google Shape;20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QR decomposition of channel matrix to reduce the complexity</a:t>
            </a:r>
            <a:endParaRPr/>
          </a:p>
          <a:p>
            <a:pPr indent="0" lvl="0" marL="9144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The MIMO detection problem</a:t>
            </a:r>
            <a:endParaRPr/>
          </a:p>
        </p:txBody>
      </p:sp>
      <p:pic>
        <p:nvPicPr>
          <p:cNvPr id="205" name="Google Shape;205;p29"/>
          <p:cNvPicPr preferRelativeResize="0"/>
          <p:nvPr/>
        </p:nvPicPr>
        <p:blipFill>
          <a:blip r:embed="rId3">
            <a:alphaModFix/>
          </a:blip>
          <a:stretch>
            <a:fillRect/>
          </a:stretch>
        </p:blipFill>
        <p:spPr>
          <a:xfrm>
            <a:off x="2111962" y="1610100"/>
            <a:ext cx="4920076" cy="1251125"/>
          </a:xfrm>
          <a:prstGeom prst="rect">
            <a:avLst/>
          </a:prstGeom>
          <a:noFill/>
          <a:ln>
            <a:noFill/>
          </a:ln>
        </p:spPr>
      </p:pic>
      <p:pic>
        <p:nvPicPr>
          <p:cNvPr id="206" name="Google Shape;206;p29"/>
          <p:cNvPicPr preferRelativeResize="0"/>
          <p:nvPr/>
        </p:nvPicPr>
        <p:blipFill>
          <a:blip r:embed="rId4">
            <a:alphaModFix/>
          </a:blip>
          <a:stretch>
            <a:fillRect/>
          </a:stretch>
        </p:blipFill>
        <p:spPr>
          <a:xfrm>
            <a:off x="1701712" y="3453600"/>
            <a:ext cx="5740600" cy="1613900"/>
          </a:xfrm>
          <a:prstGeom prst="rect">
            <a:avLst/>
          </a:prstGeom>
          <a:noFill/>
          <a:ln>
            <a:noFill/>
          </a:ln>
        </p:spPr>
      </p:pic>
      <p:pic>
        <p:nvPicPr>
          <p:cNvPr id="207" name="Google Shape;207;p29"/>
          <p:cNvPicPr preferRelativeResize="0"/>
          <p:nvPr/>
        </p:nvPicPr>
        <p:blipFill>
          <a:blip r:embed="rId5">
            <a:alphaModFix/>
          </a:blip>
          <a:stretch>
            <a:fillRect/>
          </a:stretch>
        </p:blipFill>
        <p:spPr>
          <a:xfrm>
            <a:off x="5785900" y="-2"/>
            <a:ext cx="3046401" cy="1152476"/>
          </a:xfrm>
          <a:prstGeom prst="rect">
            <a:avLst/>
          </a:prstGeom>
          <a:noFill/>
          <a:ln>
            <a:noFill/>
          </a:ln>
        </p:spPr>
      </p:pic>
      <p:sp>
        <p:nvSpPr>
          <p:cNvPr id="208" name="Google Shape;208;p29"/>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 (cont.)</a:t>
            </a:r>
            <a:endParaRPr/>
          </a:p>
        </p:txBody>
      </p:sp>
      <p:sp>
        <p:nvSpPr>
          <p:cNvPr id="214" name="Google Shape;21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Given Rotation Algorithm</a:t>
            </a:r>
            <a:endParaRPr/>
          </a:p>
          <a:p>
            <a:pPr indent="0" lvl="0" marL="0" rtl="0" algn="l">
              <a:spcBef>
                <a:spcPts val="1200"/>
              </a:spcBef>
              <a:spcAft>
                <a:spcPts val="1200"/>
              </a:spcAft>
              <a:buNone/>
            </a:pPr>
            <a:r>
              <a:t/>
            </a:r>
            <a:endParaRPr/>
          </a:p>
        </p:txBody>
      </p:sp>
      <p:pic>
        <p:nvPicPr>
          <p:cNvPr id="215" name="Google Shape;215;p30"/>
          <p:cNvPicPr preferRelativeResize="0"/>
          <p:nvPr/>
        </p:nvPicPr>
        <p:blipFill>
          <a:blip r:embed="rId3">
            <a:alphaModFix/>
          </a:blip>
          <a:stretch>
            <a:fillRect/>
          </a:stretch>
        </p:blipFill>
        <p:spPr>
          <a:xfrm>
            <a:off x="716013" y="1722003"/>
            <a:ext cx="5789274" cy="1108475"/>
          </a:xfrm>
          <a:prstGeom prst="rect">
            <a:avLst/>
          </a:prstGeom>
          <a:noFill/>
          <a:ln>
            <a:noFill/>
          </a:ln>
        </p:spPr>
      </p:pic>
      <p:pic>
        <p:nvPicPr>
          <p:cNvPr id="216" name="Google Shape;216;p30"/>
          <p:cNvPicPr preferRelativeResize="0"/>
          <p:nvPr/>
        </p:nvPicPr>
        <p:blipFill>
          <a:blip r:embed="rId4">
            <a:alphaModFix/>
          </a:blip>
          <a:stretch>
            <a:fillRect/>
          </a:stretch>
        </p:blipFill>
        <p:spPr>
          <a:xfrm>
            <a:off x="716013" y="3205375"/>
            <a:ext cx="3605775" cy="1140125"/>
          </a:xfrm>
          <a:prstGeom prst="rect">
            <a:avLst/>
          </a:prstGeom>
          <a:noFill/>
          <a:ln>
            <a:noFill/>
          </a:ln>
        </p:spPr>
      </p:pic>
      <p:pic>
        <p:nvPicPr>
          <p:cNvPr id="217" name="Google Shape;217;p30"/>
          <p:cNvPicPr preferRelativeResize="0"/>
          <p:nvPr/>
        </p:nvPicPr>
        <p:blipFill>
          <a:blip r:embed="rId5">
            <a:alphaModFix/>
          </a:blip>
          <a:stretch>
            <a:fillRect/>
          </a:stretch>
        </p:blipFill>
        <p:spPr>
          <a:xfrm>
            <a:off x="5785900" y="-2"/>
            <a:ext cx="3046401" cy="1152476"/>
          </a:xfrm>
          <a:prstGeom prst="rect">
            <a:avLst/>
          </a:prstGeom>
          <a:noFill/>
          <a:ln>
            <a:noFill/>
          </a:ln>
        </p:spPr>
      </p:pic>
      <p:sp>
        <p:nvSpPr>
          <p:cNvPr id="218" name="Google Shape;218;p30"/>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 (cont.)</a:t>
            </a:r>
            <a:endParaRPr/>
          </a:p>
        </p:txBody>
      </p:sp>
      <p:sp>
        <p:nvSpPr>
          <p:cNvPr id="224" name="Google Shape;22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Given Rotation Algorithm with CORDIC</a:t>
            </a:r>
            <a:endParaRPr/>
          </a:p>
          <a:p>
            <a:pPr indent="0" lvl="0" marL="0" rtl="0" algn="l">
              <a:spcBef>
                <a:spcPts val="1200"/>
              </a:spcBef>
              <a:spcAft>
                <a:spcPts val="1200"/>
              </a:spcAft>
              <a:buNone/>
            </a:pPr>
            <a:r>
              <a:t/>
            </a:r>
            <a:endParaRPr/>
          </a:p>
        </p:txBody>
      </p:sp>
      <p:pic>
        <p:nvPicPr>
          <p:cNvPr id="225" name="Google Shape;225;p31"/>
          <p:cNvPicPr preferRelativeResize="0"/>
          <p:nvPr/>
        </p:nvPicPr>
        <p:blipFill>
          <a:blip r:embed="rId3">
            <a:alphaModFix/>
          </a:blip>
          <a:stretch>
            <a:fillRect/>
          </a:stretch>
        </p:blipFill>
        <p:spPr>
          <a:xfrm>
            <a:off x="2815350" y="1577350"/>
            <a:ext cx="3513299" cy="900400"/>
          </a:xfrm>
          <a:prstGeom prst="rect">
            <a:avLst/>
          </a:prstGeom>
          <a:noFill/>
          <a:ln>
            <a:noFill/>
          </a:ln>
        </p:spPr>
      </p:pic>
      <p:pic>
        <p:nvPicPr>
          <p:cNvPr id="226" name="Google Shape;226;p31"/>
          <p:cNvPicPr preferRelativeResize="0"/>
          <p:nvPr/>
        </p:nvPicPr>
        <p:blipFill rotWithShape="1">
          <a:blip r:embed="rId4">
            <a:alphaModFix/>
          </a:blip>
          <a:srcRect b="35604" l="0" r="0" t="0"/>
          <a:stretch/>
        </p:blipFill>
        <p:spPr>
          <a:xfrm>
            <a:off x="399750" y="2571750"/>
            <a:ext cx="4467126" cy="740750"/>
          </a:xfrm>
          <a:prstGeom prst="rect">
            <a:avLst/>
          </a:prstGeom>
          <a:noFill/>
          <a:ln>
            <a:noFill/>
          </a:ln>
        </p:spPr>
      </p:pic>
      <p:pic>
        <p:nvPicPr>
          <p:cNvPr id="227" name="Google Shape;227;p31"/>
          <p:cNvPicPr preferRelativeResize="0"/>
          <p:nvPr/>
        </p:nvPicPr>
        <p:blipFill>
          <a:blip r:embed="rId5">
            <a:alphaModFix/>
          </a:blip>
          <a:stretch>
            <a:fillRect/>
          </a:stretch>
        </p:blipFill>
        <p:spPr>
          <a:xfrm>
            <a:off x="399749" y="4178524"/>
            <a:ext cx="3025217" cy="772025"/>
          </a:xfrm>
          <a:prstGeom prst="rect">
            <a:avLst/>
          </a:prstGeom>
          <a:noFill/>
          <a:ln>
            <a:noFill/>
          </a:ln>
        </p:spPr>
      </p:pic>
      <p:pic>
        <p:nvPicPr>
          <p:cNvPr id="228" name="Google Shape;228;p31"/>
          <p:cNvPicPr preferRelativeResize="0"/>
          <p:nvPr/>
        </p:nvPicPr>
        <p:blipFill rotWithShape="1">
          <a:blip r:embed="rId6">
            <a:alphaModFix/>
          </a:blip>
          <a:srcRect b="31623" l="0" r="0" t="0"/>
          <a:stretch/>
        </p:blipFill>
        <p:spPr>
          <a:xfrm>
            <a:off x="399750" y="3406500"/>
            <a:ext cx="4896201" cy="772025"/>
          </a:xfrm>
          <a:prstGeom prst="rect">
            <a:avLst/>
          </a:prstGeom>
          <a:noFill/>
          <a:ln>
            <a:noFill/>
          </a:ln>
        </p:spPr>
      </p:pic>
      <p:sp>
        <p:nvSpPr>
          <p:cNvPr id="229" name="Google Shape;229;p31"/>
          <p:cNvSpPr/>
          <p:nvPr/>
        </p:nvSpPr>
        <p:spPr>
          <a:xfrm>
            <a:off x="5459238" y="2756263"/>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a:off x="5459238" y="4378675"/>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5459238" y="3567475"/>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txBox="1"/>
          <p:nvPr/>
        </p:nvSpPr>
        <p:spPr>
          <a:xfrm>
            <a:off x="6155050" y="2742025"/>
            <a:ext cx="12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F9900"/>
                </a:solidFill>
              </a:rPr>
              <a:t>Vector mode</a:t>
            </a:r>
            <a:endParaRPr>
              <a:solidFill>
                <a:srgbClr val="FF9900"/>
              </a:solidFill>
            </a:endParaRPr>
          </a:p>
        </p:txBody>
      </p:sp>
      <p:sp>
        <p:nvSpPr>
          <p:cNvPr id="233" name="Google Shape;233;p31"/>
          <p:cNvSpPr txBox="1"/>
          <p:nvPr/>
        </p:nvSpPr>
        <p:spPr>
          <a:xfrm>
            <a:off x="6155050" y="3553213"/>
            <a:ext cx="13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3D85C6"/>
                </a:solidFill>
              </a:rPr>
              <a:t>Rotation </a:t>
            </a:r>
            <a:r>
              <a:rPr lang="zh-TW">
                <a:solidFill>
                  <a:srgbClr val="3D85C6"/>
                </a:solidFill>
              </a:rPr>
              <a:t>mode</a:t>
            </a:r>
            <a:endParaRPr>
              <a:solidFill>
                <a:srgbClr val="3D85C6"/>
              </a:solidFill>
            </a:endParaRPr>
          </a:p>
        </p:txBody>
      </p:sp>
      <p:sp>
        <p:nvSpPr>
          <p:cNvPr id="234" name="Google Shape;234;p31"/>
          <p:cNvSpPr txBox="1"/>
          <p:nvPr/>
        </p:nvSpPr>
        <p:spPr>
          <a:xfrm>
            <a:off x="6155050" y="4364425"/>
            <a:ext cx="13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3D85C6"/>
                </a:solidFill>
              </a:rPr>
              <a:t>Rotation mode</a:t>
            </a:r>
            <a:endParaRPr>
              <a:solidFill>
                <a:srgbClr val="3D85C6"/>
              </a:solidFill>
            </a:endParaRPr>
          </a:p>
        </p:txBody>
      </p:sp>
      <p:pic>
        <p:nvPicPr>
          <p:cNvPr id="235" name="Google Shape;235;p31"/>
          <p:cNvPicPr preferRelativeResize="0"/>
          <p:nvPr/>
        </p:nvPicPr>
        <p:blipFill>
          <a:blip r:embed="rId7">
            <a:alphaModFix/>
          </a:blip>
          <a:stretch>
            <a:fillRect/>
          </a:stretch>
        </p:blipFill>
        <p:spPr>
          <a:xfrm>
            <a:off x="5785900" y="-2"/>
            <a:ext cx="3046401" cy="1152476"/>
          </a:xfrm>
          <a:prstGeom prst="rect">
            <a:avLst/>
          </a:prstGeom>
          <a:noFill/>
          <a:ln>
            <a:noFill/>
          </a:ln>
        </p:spPr>
      </p:pic>
      <p:sp>
        <p:nvSpPr>
          <p:cNvPr id="236" name="Google Shape;236;p31"/>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Introduction</a:t>
            </a:r>
            <a:endParaRPr/>
          </a:p>
          <a:p>
            <a:pPr indent="-342900" lvl="0" marL="457200" rtl="0" algn="l">
              <a:spcBef>
                <a:spcPts val="0"/>
              </a:spcBef>
              <a:spcAft>
                <a:spcPts val="0"/>
              </a:spcAft>
              <a:buSzPts val="1800"/>
              <a:buChar char="●"/>
            </a:pPr>
            <a:r>
              <a:rPr lang="zh-TW"/>
              <a:t>System Architecture</a:t>
            </a:r>
            <a:endParaRPr/>
          </a:p>
          <a:p>
            <a:pPr indent="-342900" lvl="0" marL="457200" rtl="0" algn="l">
              <a:spcBef>
                <a:spcPts val="0"/>
              </a:spcBef>
              <a:spcAft>
                <a:spcPts val="0"/>
              </a:spcAft>
              <a:buSzPts val="1800"/>
              <a:buChar char="●"/>
            </a:pPr>
            <a:r>
              <a:rPr lang="zh-TW"/>
              <a:t>Algorithm</a:t>
            </a:r>
            <a:endParaRPr/>
          </a:p>
          <a:p>
            <a:pPr indent="-342900" lvl="0" marL="457200" rtl="0" algn="l">
              <a:spcBef>
                <a:spcPts val="0"/>
              </a:spcBef>
              <a:spcAft>
                <a:spcPts val="0"/>
              </a:spcAft>
              <a:buSzPts val="1800"/>
              <a:buChar char="●"/>
            </a:pPr>
            <a:r>
              <a:rPr lang="zh-TW"/>
              <a:t>HLS Implementation</a:t>
            </a:r>
            <a:endParaRPr/>
          </a:p>
          <a:p>
            <a:pPr indent="-342900" lvl="0" marL="457200" rtl="0" algn="l">
              <a:spcBef>
                <a:spcPts val="0"/>
              </a:spcBef>
              <a:spcAft>
                <a:spcPts val="0"/>
              </a:spcAft>
              <a:buSzPts val="1800"/>
              <a:buChar char="●"/>
            </a:pPr>
            <a:r>
              <a:rPr lang="zh-TW"/>
              <a:t>Analysis</a:t>
            </a:r>
            <a:endParaRPr/>
          </a:p>
          <a:p>
            <a:pPr indent="-342900" lvl="0" marL="457200" rtl="0" algn="l">
              <a:spcBef>
                <a:spcPts val="0"/>
              </a:spcBef>
              <a:spcAft>
                <a:spcPts val="0"/>
              </a:spcAft>
              <a:buSzPts val="1800"/>
              <a:buChar char="●"/>
            </a:pPr>
            <a:r>
              <a:rPr lang="zh-TW"/>
              <a:t>Conclusion</a:t>
            </a:r>
            <a:endParaRPr/>
          </a:p>
          <a:p>
            <a:pPr indent="-342900" lvl="0" marL="457200" rtl="0" algn="l">
              <a:spcBef>
                <a:spcPts val="0"/>
              </a:spcBef>
              <a:spcAft>
                <a:spcPts val="0"/>
              </a:spcAft>
              <a:buSzPts val="1800"/>
              <a:buChar char="●"/>
            </a:pPr>
            <a:r>
              <a:rPr lang="zh-TW"/>
              <a:t>Reference</a:t>
            </a:r>
            <a:endParaRPr/>
          </a:p>
          <a:p>
            <a:pPr indent="-342900" lvl="0" marL="457200" rtl="0" algn="l">
              <a:spcBef>
                <a:spcPts val="0"/>
              </a:spcBef>
              <a:spcAft>
                <a:spcPts val="0"/>
              </a:spcAft>
              <a:buSzPts val="1800"/>
              <a:buChar char="●"/>
            </a:pPr>
            <a:r>
              <a:rPr lang="zh-TW"/>
              <a:t>GitHub Link</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 Best</a:t>
            </a:r>
            <a:endParaRPr/>
          </a:p>
        </p:txBody>
      </p:sp>
      <p:pic>
        <p:nvPicPr>
          <p:cNvPr id="242" name="Google Shape;242;p32"/>
          <p:cNvPicPr preferRelativeResize="0"/>
          <p:nvPr/>
        </p:nvPicPr>
        <p:blipFill>
          <a:blip r:embed="rId3">
            <a:alphaModFix/>
          </a:blip>
          <a:stretch>
            <a:fillRect/>
          </a:stretch>
        </p:blipFill>
        <p:spPr>
          <a:xfrm>
            <a:off x="311700" y="1152475"/>
            <a:ext cx="6105465" cy="3416401"/>
          </a:xfrm>
          <a:prstGeom prst="rect">
            <a:avLst/>
          </a:prstGeom>
          <a:noFill/>
          <a:ln>
            <a:noFill/>
          </a:ln>
        </p:spPr>
      </p:pic>
      <p:pic>
        <p:nvPicPr>
          <p:cNvPr id="243" name="Google Shape;243;p32"/>
          <p:cNvPicPr preferRelativeResize="0"/>
          <p:nvPr/>
        </p:nvPicPr>
        <p:blipFill>
          <a:blip r:embed="rId4">
            <a:alphaModFix/>
          </a:blip>
          <a:stretch>
            <a:fillRect/>
          </a:stretch>
        </p:blipFill>
        <p:spPr>
          <a:xfrm>
            <a:off x="6459525" y="1152475"/>
            <a:ext cx="2372775" cy="1217600"/>
          </a:xfrm>
          <a:prstGeom prst="rect">
            <a:avLst/>
          </a:prstGeom>
          <a:noFill/>
          <a:ln>
            <a:noFill/>
          </a:ln>
        </p:spPr>
      </p:pic>
      <p:pic>
        <p:nvPicPr>
          <p:cNvPr id="244" name="Google Shape;244;p32"/>
          <p:cNvPicPr preferRelativeResize="0"/>
          <p:nvPr/>
        </p:nvPicPr>
        <p:blipFill>
          <a:blip r:embed="rId5">
            <a:alphaModFix/>
          </a:blip>
          <a:stretch>
            <a:fillRect/>
          </a:stretch>
        </p:blipFill>
        <p:spPr>
          <a:xfrm>
            <a:off x="5785900" y="-2"/>
            <a:ext cx="3046401" cy="1152476"/>
          </a:xfrm>
          <a:prstGeom prst="rect">
            <a:avLst/>
          </a:prstGeom>
          <a:noFill/>
          <a:ln>
            <a:noFill/>
          </a:ln>
        </p:spPr>
      </p:pic>
      <p:sp>
        <p:nvSpPr>
          <p:cNvPr id="245" name="Google Shape;245;p32"/>
          <p:cNvSpPr/>
          <p:nvPr/>
        </p:nvSpPr>
        <p:spPr>
          <a:xfrm>
            <a:off x="7710944" y="748066"/>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251" name="Google Shape;25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SzPts val="1800"/>
              <a:buChar char="●"/>
            </a:pPr>
            <a:r>
              <a:rPr lang="zh-TW"/>
              <a:t>HLS Implementation</a:t>
            </a:r>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HLS Implementation </a:t>
            </a:r>
            <a:r>
              <a:rPr lang="zh-TW"/>
              <a:t>Architecture</a:t>
            </a:r>
            <a:endParaRPr/>
          </a:p>
        </p:txBody>
      </p:sp>
      <p:pic>
        <p:nvPicPr>
          <p:cNvPr id="257" name="Google Shape;257;p34"/>
          <p:cNvPicPr preferRelativeResize="0"/>
          <p:nvPr/>
        </p:nvPicPr>
        <p:blipFill>
          <a:blip r:embed="rId3">
            <a:alphaModFix/>
          </a:blip>
          <a:stretch>
            <a:fillRect/>
          </a:stretch>
        </p:blipFill>
        <p:spPr>
          <a:xfrm>
            <a:off x="5785900" y="-2"/>
            <a:ext cx="3046401" cy="1152476"/>
          </a:xfrm>
          <a:prstGeom prst="rect">
            <a:avLst/>
          </a:prstGeom>
          <a:noFill/>
          <a:ln>
            <a:noFill/>
          </a:ln>
        </p:spPr>
      </p:pic>
      <p:pic>
        <p:nvPicPr>
          <p:cNvPr id="258" name="Google Shape;258;p34"/>
          <p:cNvPicPr preferRelativeResize="0"/>
          <p:nvPr/>
        </p:nvPicPr>
        <p:blipFill>
          <a:blip r:embed="rId4">
            <a:alphaModFix/>
          </a:blip>
          <a:stretch>
            <a:fillRect/>
          </a:stretch>
        </p:blipFill>
        <p:spPr>
          <a:xfrm>
            <a:off x="152400" y="1304874"/>
            <a:ext cx="8839200" cy="330789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AES-128 </a:t>
            </a:r>
            <a:r>
              <a:rPr lang="zh-TW"/>
              <a:t>algorithm using HLS Implementation</a:t>
            </a:r>
            <a:endParaRPr/>
          </a:p>
        </p:txBody>
      </p:sp>
      <p:sp>
        <p:nvSpPr>
          <p:cNvPr id="264" name="Google Shape;26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 this project, the HLS can significantly reduce development time compared to traditional development methods.</a:t>
            </a:r>
            <a:endParaRPr/>
          </a:p>
          <a:p>
            <a:pPr indent="-342900" lvl="0" marL="457200" rtl="0" algn="l">
              <a:spcBef>
                <a:spcPts val="0"/>
              </a:spcBef>
              <a:spcAft>
                <a:spcPts val="0"/>
              </a:spcAft>
              <a:buSzPts val="1800"/>
              <a:buChar char="●"/>
            </a:pPr>
            <a:r>
              <a:rPr lang="zh-TW"/>
              <a:t>Our goal is focus on describing the process of obtaining synthesizable C++ descriptions from pure software code.</a:t>
            </a:r>
            <a:endParaRPr/>
          </a:p>
          <a:p>
            <a:pPr indent="-342900" lvl="0" marL="457200" rtl="0" algn="l">
              <a:spcBef>
                <a:spcPts val="0"/>
              </a:spcBef>
              <a:spcAft>
                <a:spcPts val="0"/>
              </a:spcAft>
              <a:buSzPts val="1800"/>
              <a:buChar char="●"/>
            </a:pPr>
            <a:r>
              <a:rPr lang="zh-TW"/>
              <a:t>AES has 10 rounds for 128-bit keys.</a:t>
            </a:r>
            <a:endParaRPr/>
          </a:p>
          <a:p>
            <a:pPr indent="-342900" lvl="0" marL="457200" rtl="0" algn="l">
              <a:spcBef>
                <a:spcPts val="0"/>
              </a:spcBef>
              <a:spcAft>
                <a:spcPts val="0"/>
              </a:spcAft>
              <a:buSzPts val="1800"/>
              <a:buChar char="●"/>
            </a:pPr>
            <a:r>
              <a:rPr lang="zh-TW"/>
              <a:t>The AES-128 algorithm can be optimized by loop unrolling, inner loop and outer loop pipelining techniques to achieve the maximum throughput.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AES-128 algorithm Flow</a:t>
            </a:r>
            <a:endParaRPr/>
          </a:p>
        </p:txBody>
      </p:sp>
      <p:pic>
        <p:nvPicPr>
          <p:cNvPr id="270" name="Google Shape;270;p36"/>
          <p:cNvPicPr preferRelativeResize="0"/>
          <p:nvPr/>
        </p:nvPicPr>
        <p:blipFill>
          <a:blip r:embed="rId3">
            <a:alphaModFix/>
          </a:blip>
          <a:stretch>
            <a:fillRect/>
          </a:stretch>
        </p:blipFill>
        <p:spPr>
          <a:xfrm>
            <a:off x="87963" y="1170125"/>
            <a:ext cx="8968074" cy="39733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SubBytes</a:t>
            </a:r>
            <a:endParaRPr/>
          </a:p>
        </p:txBody>
      </p:sp>
      <p:sp>
        <p:nvSpPr>
          <p:cNvPr id="276" name="Google Shape;27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SubBytes is an invertible non-linear transformation. </a:t>
            </a:r>
            <a:endParaRPr/>
          </a:p>
          <a:p>
            <a:pPr indent="-342900" lvl="0" marL="457200" rtl="0" algn="l">
              <a:spcBef>
                <a:spcPts val="0"/>
              </a:spcBef>
              <a:spcAft>
                <a:spcPts val="0"/>
              </a:spcAft>
              <a:buSzPts val="1800"/>
              <a:buChar char="●"/>
            </a:pPr>
            <a:r>
              <a:rPr lang="zh-TW"/>
              <a:t>It uses substitution tables (S-box) for mapping each byte of state into another byte. </a:t>
            </a:r>
            <a:endParaRPr/>
          </a:p>
          <a:p>
            <a:pPr indent="0" lvl="0" marL="0" rtl="0" algn="l">
              <a:spcBef>
                <a:spcPts val="1200"/>
              </a:spcBef>
              <a:spcAft>
                <a:spcPts val="1200"/>
              </a:spcAft>
              <a:buNone/>
            </a:pPr>
            <a:r>
              <a:t/>
            </a:r>
            <a:endParaRPr/>
          </a:p>
        </p:txBody>
      </p:sp>
      <p:pic>
        <p:nvPicPr>
          <p:cNvPr id="277" name="Google Shape;277;p37"/>
          <p:cNvPicPr preferRelativeResize="0"/>
          <p:nvPr/>
        </p:nvPicPr>
        <p:blipFill>
          <a:blip r:embed="rId3">
            <a:alphaModFix/>
          </a:blip>
          <a:stretch>
            <a:fillRect/>
          </a:stretch>
        </p:blipFill>
        <p:spPr>
          <a:xfrm>
            <a:off x="1680075" y="2333200"/>
            <a:ext cx="5986875" cy="1207375"/>
          </a:xfrm>
          <a:prstGeom prst="rect">
            <a:avLst/>
          </a:prstGeom>
          <a:noFill/>
          <a:ln>
            <a:noFill/>
          </a:ln>
        </p:spPr>
      </p:pic>
      <p:pic>
        <p:nvPicPr>
          <p:cNvPr id="278" name="Google Shape;278;p37"/>
          <p:cNvPicPr preferRelativeResize="0"/>
          <p:nvPr/>
        </p:nvPicPr>
        <p:blipFill>
          <a:blip r:embed="rId4">
            <a:alphaModFix/>
          </a:blip>
          <a:stretch>
            <a:fillRect/>
          </a:stretch>
        </p:blipFill>
        <p:spPr>
          <a:xfrm>
            <a:off x="1680075" y="3604490"/>
            <a:ext cx="5986874" cy="1460335"/>
          </a:xfrm>
          <a:prstGeom prst="rect">
            <a:avLst/>
          </a:prstGeom>
          <a:noFill/>
          <a:ln>
            <a:noFill/>
          </a:ln>
        </p:spPr>
      </p:pic>
      <p:sp>
        <p:nvSpPr>
          <p:cNvPr id="279" name="Google Shape;279;p37"/>
          <p:cNvSpPr txBox="1"/>
          <p:nvPr/>
        </p:nvSpPr>
        <p:spPr>
          <a:xfrm>
            <a:off x="478400" y="2764575"/>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280" name="Google Shape;280;p37"/>
          <p:cNvSpPr txBox="1"/>
          <p:nvPr/>
        </p:nvSpPr>
        <p:spPr>
          <a:xfrm>
            <a:off x="478400" y="4134550"/>
            <a:ext cx="9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Modified</a:t>
            </a:r>
            <a:endParaRPr/>
          </a:p>
        </p:txBody>
      </p:sp>
      <p:sp>
        <p:nvSpPr>
          <p:cNvPr id="281" name="Google Shape;281;p37"/>
          <p:cNvSpPr/>
          <p:nvPr/>
        </p:nvSpPr>
        <p:spPr>
          <a:xfrm>
            <a:off x="3822525" y="4320550"/>
            <a:ext cx="2393700" cy="2142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7"/>
          <p:cNvPicPr preferRelativeResize="0"/>
          <p:nvPr/>
        </p:nvPicPr>
        <p:blipFill>
          <a:blip r:embed="rId5">
            <a:alphaModFix/>
          </a:blip>
          <a:stretch>
            <a:fillRect/>
          </a:stretch>
        </p:blipFill>
        <p:spPr>
          <a:xfrm>
            <a:off x="5904562" y="-12"/>
            <a:ext cx="3239450" cy="1680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SubBytes</a:t>
            </a:r>
            <a:r>
              <a:rPr lang="zh-TW"/>
              <a:t> </a:t>
            </a:r>
            <a:r>
              <a:rPr lang="zh-TW"/>
              <a:t>Comparsion</a:t>
            </a:r>
            <a:endParaRPr/>
          </a:p>
        </p:txBody>
      </p:sp>
      <p:sp>
        <p:nvSpPr>
          <p:cNvPr id="288" name="Google Shape;288;p38"/>
          <p:cNvSpPr txBox="1"/>
          <p:nvPr/>
        </p:nvSpPr>
        <p:spPr>
          <a:xfrm>
            <a:off x="395000" y="1937538"/>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289" name="Google Shape;289;p38"/>
          <p:cNvSpPr txBox="1"/>
          <p:nvPr/>
        </p:nvSpPr>
        <p:spPr>
          <a:xfrm>
            <a:off x="395000" y="3705175"/>
            <a:ext cx="10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a:t>
            </a:r>
            <a:r>
              <a:rPr lang="zh-TW"/>
              <a:t>o</a:t>
            </a:r>
            <a:r>
              <a:rPr lang="zh-TW"/>
              <a:t>dified</a:t>
            </a:r>
            <a:endParaRPr/>
          </a:p>
        </p:txBody>
      </p:sp>
      <p:pic>
        <p:nvPicPr>
          <p:cNvPr id="290" name="Google Shape;290;p38"/>
          <p:cNvPicPr preferRelativeResize="0"/>
          <p:nvPr/>
        </p:nvPicPr>
        <p:blipFill>
          <a:blip r:embed="rId3">
            <a:alphaModFix/>
          </a:blip>
          <a:stretch>
            <a:fillRect/>
          </a:stretch>
        </p:blipFill>
        <p:spPr>
          <a:xfrm>
            <a:off x="1171899" y="1436274"/>
            <a:ext cx="7972100" cy="1402741"/>
          </a:xfrm>
          <a:prstGeom prst="rect">
            <a:avLst/>
          </a:prstGeom>
          <a:noFill/>
          <a:ln>
            <a:noFill/>
          </a:ln>
        </p:spPr>
      </p:pic>
      <p:pic>
        <p:nvPicPr>
          <p:cNvPr id="291" name="Google Shape;291;p38"/>
          <p:cNvPicPr preferRelativeResize="0"/>
          <p:nvPr/>
        </p:nvPicPr>
        <p:blipFill>
          <a:blip r:embed="rId4">
            <a:alphaModFix/>
          </a:blip>
          <a:stretch>
            <a:fillRect/>
          </a:stretch>
        </p:blipFill>
        <p:spPr>
          <a:xfrm>
            <a:off x="1171899" y="2961088"/>
            <a:ext cx="7972101" cy="18883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SubBytes Synthesis Comparsion</a:t>
            </a:r>
            <a:endParaRPr/>
          </a:p>
        </p:txBody>
      </p:sp>
      <p:sp>
        <p:nvSpPr>
          <p:cNvPr id="297" name="Google Shape;297;p39"/>
          <p:cNvSpPr txBox="1"/>
          <p:nvPr/>
        </p:nvSpPr>
        <p:spPr>
          <a:xfrm>
            <a:off x="395000" y="1937538"/>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298" name="Google Shape;298;p39"/>
          <p:cNvSpPr txBox="1"/>
          <p:nvPr/>
        </p:nvSpPr>
        <p:spPr>
          <a:xfrm>
            <a:off x="395000" y="3705175"/>
            <a:ext cx="10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Modified</a:t>
            </a:r>
            <a:endParaRPr/>
          </a:p>
        </p:txBody>
      </p:sp>
      <p:pic>
        <p:nvPicPr>
          <p:cNvPr id="299" name="Google Shape;299;p39"/>
          <p:cNvPicPr preferRelativeResize="0"/>
          <p:nvPr/>
        </p:nvPicPr>
        <p:blipFill>
          <a:blip r:embed="rId3">
            <a:alphaModFix/>
          </a:blip>
          <a:stretch>
            <a:fillRect/>
          </a:stretch>
        </p:blipFill>
        <p:spPr>
          <a:xfrm>
            <a:off x="1866888" y="3257575"/>
            <a:ext cx="5410200" cy="1295400"/>
          </a:xfrm>
          <a:prstGeom prst="rect">
            <a:avLst/>
          </a:prstGeom>
          <a:noFill/>
          <a:ln>
            <a:noFill/>
          </a:ln>
        </p:spPr>
      </p:pic>
      <p:pic>
        <p:nvPicPr>
          <p:cNvPr id="300" name="Google Shape;300;p39"/>
          <p:cNvPicPr preferRelativeResize="0"/>
          <p:nvPr/>
        </p:nvPicPr>
        <p:blipFill>
          <a:blip r:embed="rId4">
            <a:alphaModFix/>
          </a:blip>
          <a:stretch>
            <a:fillRect/>
          </a:stretch>
        </p:blipFill>
        <p:spPr>
          <a:xfrm>
            <a:off x="1866900" y="1552700"/>
            <a:ext cx="5410199" cy="1169910"/>
          </a:xfrm>
          <a:prstGeom prst="rect">
            <a:avLst/>
          </a:prstGeom>
          <a:noFill/>
          <a:ln>
            <a:noFill/>
          </a:ln>
        </p:spPr>
      </p:pic>
      <p:sp>
        <p:nvSpPr>
          <p:cNvPr id="301" name="Google Shape;301;p39"/>
          <p:cNvSpPr/>
          <p:nvPr/>
        </p:nvSpPr>
        <p:spPr>
          <a:xfrm>
            <a:off x="6172200" y="2288575"/>
            <a:ext cx="418800" cy="1707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6017300" y="4128350"/>
            <a:ext cx="526200" cy="1707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ShiftRows</a:t>
            </a:r>
            <a:endParaRPr/>
          </a:p>
        </p:txBody>
      </p:sp>
      <p:sp>
        <p:nvSpPr>
          <p:cNvPr id="308" name="Google Shape;30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ShiftRows operation consists basically of a left shift of the second, third and fourth rows of the state matrix by one, two and three bytes respectively.</a:t>
            </a:r>
            <a:endParaRPr/>
          </a:p>
          <a:p>
            <a:pPr indent="0" lvl="0" marL="0" rtl="0" algn="l">
              <a:spcBef>
                <a:spcPts val="1200"/>
              </a:spcBef>
              <a:spcAft>
                <a:spcPts val="1200"/>
              </a:spcAft>
              <a:buNone/>
            </a:pPr>
            <a:r>
              <a:t/>
            </a:r>
            <a:endParaRPr/>
          </a:p>
        </p:txBody>
      </p:sp>
      <p:sp>
        <p:nvSpPr>
          <p:cNvPr id="309" name="Google Shape;309;p40"/>
          <p:cNvSpPr txBox="1"/>
          <p:nvPr/>
        </p:nvSpPr>
        <p:spPr>
          <a:xfrm>
            <a:off x="2053188" y="1907825"/>
            <a:ext cx="87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Original</a:t>
            </a:r>
            <a:endParaRPr/>
          </a:p>
        </p:txBody>
      </p:sp>
      <p:pic>
        <p:nvPicPr>
          <p:cNvPr id="310" name="Google Shape;310;p40"/>
          <p:cNvPicPr preferRelativeResize="0"/>
          <p:nvPr/>
        </p:nvPicPr>
        <p:blipFill>
          <a:blip r:embed="rId3">
            <a:alphaModFix/>
          </a:blip>
          <a:stretch>
            <a:fillRect/>
          </a:stretch>
        </p:blipFill>
        <p:spPr>
          <a:xfrm>
            <a:off x="5006875" y="2337425"/>
            <a:ext cx="3712675" cy="2515049"/>
          </a:xfrm>
          <a:prstGeom prst="rect">
            <a:avLst/>
          </a:prstGeom>
          <a:noFill/>
          <a:ln>
            <a:noFill/>
          </a:ln>
        </p:spPr>
      </p:pic>
      <p:pic>
        <p:nvPicPr>
          <p:cNvPr id="311" name="Google Shape;311;p40"/>
          <p:cNvPicPr preferRelativeResize="0"/>
          <p:nvPr/>
        </p:nvPicPr>
        <p:blipFill>
          <a:blip r:embed="rId4">
            <a:alphaModFix/>
          </a:blip>
          <a:stretch>
            <a:fillRect/>
          </a:stretch>
        </p:blipFill>
        <p:spPr>
          <a:xfrm>
            <a:off x="613963" y="2337425"/>
            <a:ext cx="3753250" cy="2515050"/>
          </a:xfrm>
          <a:prstGeom prst="rect">
            <a:avLst/>
          </a:prstGeom>
          <a:noFill/>
          <a:ln>
            <a:noFill/>
          </a:ln>
        </p:spPr>
      </p:pic>
      <p:sp>
        <p:nvSpPr>
          <p:cNvPr id="312" name="Google Shape;312;p40"/>
          <p:cNvSpPr txBox="1"/>
          <p:nvPr/>
        </p:nvSpPr>
        <p:spPr>
          <a:xfrm>
            <a:off x="6281063" y="1907825"/>
            <a:ext cx="116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a:t>Modified</a:t>
            </a:r>
            <a:endParaRPr/>
          </a:p>
        </p:txBody>
      </p:sp>
      <p:sp>
        <p:nvSpPr>
          <p:cNvPr id="313" name="Google Shape;313;p40"/>
          <p:cNvSpPr/>
          <p:nvPr/>
        </p:nvSpPr>
        <p:spPr>
          <a:xfrm>
            <a:off x="5195100" y="2465100"/>
            <a:ext cx="3524400" cy="15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40"/>
          <p:cNvPicPr preferRelativeResize="0"/>
          <p:nvPr/>
        </p:nvPicPr>
        <p:blipFill>
          <a:blip r:embed="rId5">
            <a:alphaModFix/>
          </a:blip>
          <a:stretch>
            <a:fillRect/>
          </a:stretch>
        </p:blipFill>
        <p:spPr>
          <a:xfrm>
            <a:off x="5564525" y="0"/>
            <a:ext cx="3579475" cy="1325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ShiftRows Synthesis Comparsion</a:t>
            </a:r>
            <a:endParaRPr/>
          </a:p>
        </p:txBody>
      </p:sp>
      <p:pic>
        <p:nvPicPr>
          <p:cNvPr id="320" name="Google Shape;320;p41"/>
          <p:cNvPicPr preferRelativeResize="0"/>
          <p:nvPr/>
        </p:nvPicPr>
        <p:blipFill>
          <a:blip r:embed="rId3">
            <a:alphaModFix/>
          </a:blip>
          <a:stretch>
            <a:fillRect/>
          </a:stretch>
        </p:blipFill>
        <p:spPr>
          <a:xfrm>
            <a:off x="1514475" y="1450113"/>
            <a:ext cx="6115050" cy="1552575"/>
          </a:xfrm>
          <a:prstGeom prst="rect">
            <a:avLst/>
          </a:prstGeom>
          <a:noFill/>
          <a:ln>
            <a:noFill/>
          </a:ln>
        </p:spPr>
      </p:pic>
      <p:pic>
        <p:nvPicPr>
          <p:cNvPr id="321" name="Google Shape;321;p41"/>
          <p:cNvPicPr preferRelativeResize="0"/>
          <p:nvPr/>
        </p:nvPicPr>
        <p:blipFill>
          <a:blip r:embed="rId4">
            <a:alphaModFix/>
          </a:blip>
          <a:stretch>
            <a:fillRect/>
          </a:stretch>
        </p:blipFill>
        <p:spPr>
          <a:xfrm>
            <a:off x="1514475" y="3391787"/>
            <a:ext cx="6115050" cy="1516838"/>
          </a:xfrm>
          <a:prstGeom prst="rect">
            <a:avLst/>
          </a:prstGeom>
          <a:noFill/>
          <a:ln>
            <a:noFill/>
          </a:ln>
        </p:spPr>
      </p:pic>
      <p:sp>
        <p:nvSpPr>
          <p:cNvPr id="322" name="Google Shape;322;p41"/>
          <p:cNvSpPr txBox="1"/>
          <p:nvPr/>
        </p:nvSpPr>
        <p:spPr>
          <a:xfrm>
            <a:off x="495400" y="2026288"/>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Original</a:t>
            </a:r>
            <a:endParaRPr/>
          </a:p>
        </p:txBody>
      </p:sp>
      <p:sp>
        <p:nvSpPr>
          <p:cNvPr id="323" name="Google Shape;323;p41"/>
          <p:cNvSpPr txBox="1"/>
          <p:nvPr/>
        </p:nvSpPr>
        <p:spPr>
          <a:xfrm>
            <a:off x="495400" y="3950100"/>
            <a:ext cx="8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Modified</a:t>
            </a:r>
            <a:endParaRPr/>
          </a:p>
        </p:txBody>
      </p:sp>
      <p:sp>
        <p:nvSpPr>
          <p:cNvPr id="324" name="Google Shape;324;p41"/>
          <p:cNvSpPr/>
          <p:nvPr/>
        </p:nvSpPr>
        <p:spPr>
          <a:xfrm>
            <a:off x="6370650" y="2298625"/>
            <a:ext cx="526200" cy="17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6391860" y="4232421"/>
            <a:ext cx="526200" cy="17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Introduction</a:t>
            </a:r>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MixColumns </a:t>
            </a:r>
            <a:endParaRPr/>
          </a:p>
        </p:txBody>
      </p:sp>
      <p:sp>
        <p:nvSpPr>
          <p:cNvPr id="331" name="Google Shape;33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zh-TW"/>
              <a:t>Performs a polynomial multiplication in GF(2</a:t>
            </a:r>
            <a:r>
              <a:rPr baseline="30000" lang="zh-TW"/>
              <a:t>8</a:t>
            </a:r>
            <a:r>
              <a:rPr lang="zh-TW"/>
              <a:t>) on each column. </a:t>
            </a:r>
            <a:endParaRPr/>
          </a:p>
        </p:txBody>
      </p:sp>
      <p:pic>
        <p:nvPicPr>
          <p:cNvPr id="332" name="Google Shape;332;p42"/>
          <p:cNvPicPr preferRelativeResize="0"/>
          <p:nvPr/>
        </p:nvPicPr>
        <p:blipFill>
          <a:blip r:embed="rId3">
            <a:alphaModFix/>
          </a:blip>
          <a:stretch>
            <a:fillRect/>
          </a:stretch>
        </p:blipFill>
        <p:spPr>
          <a:xfrm>
            <a:off x="841325" y="1932475"/>
            <a:ext cx="7132151" cy="2388075"/>
          </a:xfrm>
          <a:prstGeom prst="rect">
            <a:avLst/>
          </a:prstGeom>
          <a:noFill/>
          <a:ln>
            <a:noFill/>
          </a:ln>
        </p:spPr>
      </p:pic>
      <p:pic>
        <p:nvPicPr>
          <p:cNvPr descr="在MixColumns步驟中，每個直列都在modulo &#10;  &#10;    &#10;      &#10;        &#10;          x&#10;          &#10;            4&#10;          &#10;        &#10;        +&#10;        1&#10;      &#10;    &#10;    {\displaystyle x^{4}+1}&#10;  &lt;img src=&quot;https://wikimedia.org/api/rest_v1/media/math/render/svg/7a1cf298905bd161243f1f6ca7a414c1290f245d&quot; class=&quot;mwe-math-fallback-image-inline&quot; aria-hidden=&quot;true&quot; style=&quot;vertical-align: -0.505ex; width:6.387ex; height:2.843ex;&quot; alt=&quot;x^4+1&quot;&gt;之下，和一個固定多項式c(x)作乘法。" id="333" name="Google Shape;333;p42"/>
          <p:cNvPicPr preferRelativeResize="0"/>
          <p:nvPr/>
        </p:nvPicPr>
        <p:blipFill>
          <a:blip r:embed="rId4">
            <a:alphaModFix/>
          </a:blip>
          <a:stretch>
            <a:fillRect/>
          </a:stretch>
        </p:blipFill>
        <p:spPr>
          <a:xfrm>
            <a:off x="6552475" y="0"/>
            <a:ext cx="2591525" cy="13767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a:t>
            </a:r>
            <a:r>
              <a:rPr lang="zh-TW"/>
              <a:t>ddRoundKey</a:t>
            </a:r>
            <a:r>
              <a:rPr lang="zh-TW"/>
              <a:t>  </a:t>
            </a:r>
            <a:endParaRPr/>
          </a:p>
        </p:txBody>
      </p:sp>
      <p:sp>
        <p:nvSpPr>
          <p:cNvPr id="339" name="Google Shape;339;p43"/>
          <p:cNvSpPr txBox="1"/>
          <p:nvPr>
            <p:ph idx="1" type="body"/>
          </p:nvPr>
        </p:nvSpPr>
        <p:spPr>
          <a:xfrm>
            <a:off x="311700" y="1152475"/>
            <a:ext cx="64608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zh-TW"/>
              <a:t>AddRoundKey consists in mixing the state array with a round key derived from the cipher key by XOR the bytes in respective positions of the array.</a:t>
            </a:r>
            <a:endParaRPr/>
          </a:p>
        </p:txBody>
      </p:sp>
      <p:pic>
        <p:nvPicPr>
          <p:cNvPr id="340" name="Google Shape;340;p43"/>
          <p:cNvPicPr preferRelativeResize="0"/>
          <p:nvPr/>
        </p:nvPicPr>
        <p:blipFill>
          <a:blip r:embed="rId3">
            <a:alphaModFix/>
          </a:blip>
          <a:stretch>
            <a:fillRect/>
          </a:stretch>
        </p:blipFill>
        <p:spPr>
          <a:xfrm>
            <a:off x="1640651" y="2186900"/>
            <a:ext cx="5862699" cy="2726475"/>
          </a:xfrm>
          <a:prstGeom prst="rect">
            <a:avLst/>
          </a:prstGeom>
          <a:noFill/>
          <a:ln>
            <a:noFill/>
          </a:ln>
        </p:spPr>
      </p:pic>
      <p:pic>
        <p:nvPicPr>
          <p:cNvPr id="341" name="Google Shape;341;p43"/>
          <p:cNvPicPr preferRelativeResize="0"/>
          <p:nvPr/>
        </p:nvPicPr>
        <p:blipFill>
          <a:blip r:embed="rId4">
            <a:alphaModFix/>
          </a:blip>
          <a:stretch>
            <a:fillRect/>
          </a:stretch>
        </p:blipFill>
        <p:spPr>
          <a:xfrm>
            <a:off x="6772475" y="0"/>
            <a:ext cx="2371526" cy="18452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K-Best HLS Implementation</a:t>
            </a:r>
            <a:endParaRPr/>
          </a:p>
        </p:txBody>
      </p:sp>
      <p:sp>
        <p:nvSpPr>
          <p:cNvPr id="347" name="Google Shape;347;p44"/>
          <p:cNvSpPr txBox="1"/>
          <p:nvPr>
            <p:ph idx="1" type="body"/>
          </p:nvPr>
        </p:nvSpPr>
        <p:spPr>
          <a:xfrm>
            <a:off x="311700" y="1152475"/>
            <a:ext cx="451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solidFill>
                  <a:srgbClr val="FF0000"/>
                </a:solidFill>
              </a:rPr>
              <a:t>x_guess</a:t>
            </a:r>
            <a:r>
              <a:rPr lang="zh-TW"/>
              <a:t> is the variable which cause the high latency.</a:t>
            </a:r>
            <a:br>
              <a:rPr lang="zh-TW"/>
            </a:br>
            <a:endParaRPr/>
          </a:p>
          <a:p>
            <a:pPr indent="-342900" lvl="0" marL="457200" rtl="0" algn="l">
              <a:spcBef>
                <a:spcPts val="0"/>
              </a:spcBef>
              <a:spcAft>
                <a:spcPts val="0"/>
              </a:spcAft>
              <a:buSzPts val="1800"/>
              <a:buChar char="●"/>
            </a:pPr>
            <a:r>
              <a:rPr lang="zh-TW"/>
              <a:t>Use Array Partition to optimize the </a:t>
            </a:r>
            <a:r>
              <a:rPr lang="zh-TW"/>
              <a:t>LOOP</a:t>
            </a:r>
            <a:endParaRPr/>
          </a:p>
        </p:txBody>
      </p:sp>
      <p:pic>
        <p:nvPicPr>
          <p:cNvPr id="348" name="Google Shape;348;p44"/>
          <p:cNvPicPr preferRelativeResize="0"/>
          <p:nvPr/>
        </p:nvPicPr>
        <p:blipFill rotWithShape="1">
          <a:blip r:embed="rId3">
            <a:alphaModFix/>
          </a:blip>
          <a:srcRect b="3034" l="4773" r="10293" t="0"/>
          <a:stretch/>
        </p:blipFill>
        <p:spPr>
          <a:xfrm>
            <a:off x="4825400" y="1152475"/>
            <a:ext cx="4006900" cy="38531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More Reduce on Latency</a:t>
            </a:r>
            <a:endParaRPr/>
          </a:p>
        </p:txBody>
      </p:sp>
      <p:sp>
        <p:nvSpPr>
          <p:cNvPr id="354" name="Google Shape;354;p45"/>
          <p:cNvSpPr txBox="1"/>
          <p:nvPr>
            <p:ph idx="1" type="body"/>
          </p:nvPr>
        </p:nvSpPr>
        <p:spPr>
          <a:xfrm>
            <a:off x="311700" y="4219975"/>
            <a:ext cx="8520600" cy="6612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688"/>
              <a:buNone/>
            </a:pPr>
            <a:r>
              <a:rPr lang="zh-TW" sz="1825"/>
              <a:t>Total r</a:t>
            </a:r>
            <a:r>
              <a:rPr lang="zh-TW" sz="1825"/>
              <a:t>educe ( 25001 - 13189 ) / 25001 = 47 % latency</a:t>
            </a:r>
            <a:endParaRPr sz="1825"/>
          </a:p>
          <a:p>
            <a:pPr indent="0" lvl="0" marL="0" rtl="0" algn="l">
              <a:lnSpc>
                <a:spcPct val="95000"/>
              </a:lnSpc>
              <a:spcBef>
                <a:spcPts val="1200"/>
              </a:spcBef>
              <a:spcAft>
                <a:spcPts val="1200"/>
              </a:spcAft>
              <a:buSzPts val="688"/>
              <a:buNone/>
            </a:pPr>
            <a:r>
              <a:t/>
            </a:r>
            <a:endParaRPr sz="1825"/>
          </a:p>
        </p:txBody>
      </p:sp>
      <p:pic>
        <p:nvPicPr>
          <p:cNvPr id="355" name="Google Shape;355;p45"/>
          <p:cNvPicPr preferRelativeResize="0"/>
          <p:nvPr/>
        </p:nvPicPr>
        <p:blipFill rotWithShape="1">
          <a:blip r:embed="rId3">
            <a:alphaModFix/>
          </a:blip>
          <a:srcRect b="13925" l="823" r="0" t="79914"/>
          <a:stretch/>
        </p:blipFill>
        <p:spPr>
          <a:xfrm>
            <a:off x="1172596" y="1635871"/>
            <a:ext cx="7564781" cy="301328"/>
          </a:xfrm>
          <a:prstGeom prst="rect">
            <a:avLst/>
          </a:prstGeom>
          <a:noFill/>
          <a:ln>
            <a:noFill/>
          </a:ln>
        </p:spPr>
      </p:pic>
      <p:pic>
        <p:nvPicPr>
          <p:cNvPr id="356" name="Google Shape;356;p45"/>
          <p:cNvPicPr preferRelativeResize="0"/>
          <p:nvPr/>
        </p:nvPicPr>
        <p:blipFill rotWithShape="1">
          <a:blip r:embed="rId4">
            <a:alphaModFix/>
          </a:blip>
          <a:srcRect b="14605" l="1088" r="0" t="79913"/>
          <a:stretch/>
        </p:blipFill>
        <p:spPr>
          <a:xfrm>
            <a:off x="1195873" y="2646189"/>
            <a:ext cx="7518229" cy="268102"/>
          </a:xfrm>
          <a:prstGeom prst="rect">
            <a:avLst/>
          </a:prstGeom>
          <a:noFill/>
          <a:ln>
            <a:noFill/>
          </a:ln>
        </p:spPr>
      </p:pic>
      <p:pic>
        <p:nvPicPr>
          <p:cNvPr id="357" name="Google Shape;357;p45"/>
          <p:cNvPicPr preferRelativeResize="0"/>
          <p:nvPr/>
        </p:nvPicPr>
        <p:blipFill rotWithShape="1">
          <a:blip r:embed="rId5">
            <a:alphaModFix/>
          </a:blip>
          <a:srcRect b="14162" l="823" r="0" t="79696"/>
          <a:stretch/>
        </p:blipFill>
        <p:spPr>
          <a:xfrm>
            <a:off x="1172596" y="3623281"/>
            <a:ext cx="7564781" cy="301328"/>
          </a:xfrm>
          <a:prstGeom prst="rect">
            <a:avLst/>
          </a:prstGeom>
          <a:noFill/>
          <a:ln>
            <a:noFill/>
          </a:ln>
        </p:spPr>
      </p:pic>
      <p:pic>
        <p:nvPicPr>
          <p:cNvPr id="358" name="Google Shape;358;p45"/>
          <p:cNvPicPr preferRelativeResize="0"/>
          <p:nvPr/>
        </p:nvPicPr>
        <p:blipFill rotWithShape="1">
          <a:blip r:embed="rId5">
            <a:alphaModFix/>
          </a:blip>
          <a:srcRect b="92039" l="0" r="0" t="1250"/>
          <a:stretch/>
        </p:blipFill>
        <p:spPr>
          <a:xfrm>
            <a:off x="1136763" y="1158900"/>
            <a:ext cx="7636446" cy="329633"/>
          </a:xfrm>
          <a:prstGeom prst="rect">
            <a:avLst/>
          </a:prstGeom>
          <a:noFill/>
          <a:ln>
            <a:noFill/>
          </a:ln>
        </p:spPr>
      </p:pic>
      <p:sp>
        <p:nvSpPr>
          <p:cNvPr id="359" name="Google Shape;359;p45"/>
          <p:cNvSpPr/>
          <p:nvPr/>
        </p:nvSpPr>
        <p:spPr>
          <a:xfrm>
            <a:off x="311701" y="1779975"/>
            <a:ext cx="731400" cy="10734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5"/>
          <p:cNvSpPr/>
          <p:nvPr/>
        </p:nvSpPr>
        <p:spPr>
          <a:xfrm>
            <a:off x="311701" y="2853510"/>
            <a:ext cx="731400" cy="10734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45"/>
          <p:cNvPicPr preferRelativeResize="0"/>
          <p:nvPr/>
        </p:nvPicPr>
        <p:blipFill rotWithShape="1">
          <a:blip r:embed="rId6">
            <a:alphaModFix/>
          </a:blip>
          <a:srcRect b="0" l="5401" r="0" t="26675"/>
          <a:stretch/>
        </p:blipFill>
        <p:spPr>
          <a:xfrm>
            <a:off x="1195874" y="2958232"/>
            <a:ext cx="6273301" cy="621086"/>
          </a:xfrm>
          <a:prstGeom prst="rect">
            <a:avLst/>
          </a:prstGeom>
          <a:noFill/>
          <a:ln>
            <a:noFill/>
          </a:ln>
        </p:spPr>
      </p:pic>
      <p:pic>
        <p:nvPicPr>
          <p:cNvPr id="362" name="Google Shape;362;p45"/>
          <p:cNvPicPr preferRelativeResize="0"/>
          <p:nvPr/>
        </p:nvPicPr>
        <p:blipFill rotWithShape="1">
          <a:blip r:embed="rId7">
            <a:alphaModFix/>
          </a:blip>
          <a:srcRect b="94201" l="4773" r="10293" t="0"/>
          <a:stretch/>
        </p:blipFill>
        <p:spPr>
          <a:xfrm>
            <a:off x="1195874" y="2072175"/>
            <a:ext cx="7636427" cy="4390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a:t>
            </a:r>
            <a:endParaRPr/>
          </a:p>
        </p:txBody>
      </p:sp>
      <p:pic>
        <p:nvPicPr>
          <p:cNvPr id="368" name="Google Shape;368;p46"/>
          <p:cNvPicPr preferRelativeResize="0"/>
          <p:nvPr/>
        </p:nvPicPr>
        <p:blipFill rotWithShape="1">
          <a:blip r:embed="rId3">
            <a:alphaModFix/>
          </a:blip>
          <a:srcRect b="0" l="6803" r="0" t="0"/>
          <a:stretch/>
        </p:blipFill>
        <p:spPr>
          <a:xfrm>
            <a:off x="5738225" y="87850"/>
            <a:ext cx="3094087" cy="4967800"/>
          </a:xfrm>
          <a:prstGeom prst="rect">
            <a:avLst/>
          </a:prstGeom>
          <a:noFill/>
          <a:ln>
            <a:noFill/>
          </a:ln>
        </p:spPr>
      </p:pic>
      <p:sp>
        <p:nvSpPr>
          <p:cNvPr id="369" name="Google Shape;369;p46"/>
          <p:cNvSpPr/>
          <p:nvPr/>
        </p:nvSpPr>
        <p:spPr>
          <a:xfrm>
            <a:off x="6457081" y="712080"/>
            <a:ext cx="540900" cy="918900"/>
          </a:xfrm>
          <a:prstGeom prst="rect">
            <a:avLst/>
          </a:prstGeom>
          <a:no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p:nvPr/>
        </p:nvSpPr>
        <p:spPr>
          <a:xfrm>
            <a:off x="6481987" y="3875585"/>
            <a:ext cx="1844400" cy="1092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txBox="1"/>
          <p:nvPr>
            <p:ph idx="1" type="body"/>
          </p:nvPr>
        </p:nvSpPr>
        <p:spPr>
          <a:xfrm>
            <a:off x="311700" y="1152475"/>
            <a:ext cx="5181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Use "array partition" to increase the amount of read and write ports for the storage.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zh-TW"/>
              <a:t>Use "renaming" to deal the dependency problem</a:t>
            </a:r>
            <a:endParaRPr/>
          </a:p>
        </p:txBody>
      </p:sp>
      <p:cxnSp>
        <p:nvCxnSpPr>
          <p:cNvPr id="372" name="Google Shape;372;p46"/>
          <p:cNvCxnSpPr/>
          <p:nvPr/>
        </p:nvCxnSpPr>
        <p:spPr>
          <a:xfrm>
            <a:off x="5419725" y="1400125"/>
            <a:ext cx="1049400" cy="0"/>
          </a:xfrm>
          <a:prstGeom prst="straightConnector1">
            <a:avLst/>
          </a:prstGeom>
          <a:noFill/>
          <a:ln cap="flat" cmpd="sng" w="28575">
            <a:solidFill>
              <a:srgbClr val="6FA8DC"/>
            </a:solidFill>
            <a:prstDash val="solid"/>
            <a:round/>
            <a:headEnd len="med" w="med" type="none"/>
            <a:tailEnd len="med" w="med" type="triangle"/>
          </a:ln>
        </p:spPr>
      </p:cxnSp>
      <p:cxnSp>
        <p:nvCxnSpPr>
          <p:cNvPr id="373" name="Google Shape;373;p46"/>
          <p:cNvCxnSpPr>
            <a:endCxn id="370" idx="1"/>
          </p:cNvCxnSpPr>
          <p:nvPr/>
        </p:nvCxnSpPr>
        <p:spPr>
          <a:xfrm>
            <a:off x="4829587" y="2819285"/>
            <a:ext cx="1652400" cy="1110900"/>
          </a:xfrm>
          <a:prstGeom prst="straightConnector1">
            <a:avLst/>
          </a:prstGeom>
          <a:noFill/>
          <a:ln cap="flat" cmpd="sng" w="28575">
            <a:solidFill>
              <a:srgbClr val="E06666"/>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QR Decomposition</a:t>
            </a:r>
            <a:endParaRPr/>
          </a:p>
        </p:txBody>
      </p:sp>
      <p:pic>
        <p:nvPicPr>
          <p:cNvPr id="379" name="Google Shape;379;p47"/>
          <p:cNvPicPr preferRelativeResize="0"/>
          <p:nvPr/>
        </p:nvPicPr>
        <p:blipFill rotWithShape="1">
          <a:blip r:embed="rId3">
            <a:alphaModFix/>
          </a:blip>
          <a:srcRect b="1759" l="4601" r="35718" t="17543"/>
          <a:stretch/>
        </p:blipFill>
        <p:spPr>
          <a:xfrm>
            <a:off x="4634299" y="981488"/>
            <a:ext cx="2333134" cy="3180524"/>
          </a:xfrm>
          <a:prstGeom prst="rect">
            <a:avLst/>
          </a:prstGeom>
          <a:noFill/>
          <a:ln>
            <a:noFill/>
          </a:ln>
        </p:spPr>
      </p:pic>
      <p:grpSp>
        <p:nvGrpSpPr>
          <p:cNvPr id="380" name="Google Shape;380;p47"/>
          <p:cNvGrpSpPr/>
          <p:nvPr/>
        </p:nvGrpSpPr>
        <p:grpSpPr>
          <a:xfrm>
            <a:off x="1831344" y="981502"/>
            <a:ext cx="2198719" cy="3180517"/>
            <a:chOff x="3984750" y="96250"/>
            <a:chExt cx="1957375" cy="2475496"/>
          </a:xfrm>
        </p:grpSpPr>
        <p:pic>
          <p:nvPicPr>
            <p:cNvPr id="381" name="Google Shape;381;p47"/>
            <p:cNvPicPr preferRelativeResize="0"/>
            <p:nvPr/>
          </p:nvPicPr>
          <p:blipFill rotWithShape="1">
            <a:blip r:embed="rId4">
              <a:alphaModFix/>
            </a:blip>
            <a:srcRect b="26166" l="5244" r="38174" t="0"/>
            <a:stretch/>
          </p:blipFill>
          <p:spPr>
            <a:xfrm>
              <a:off x="3984752" y="96250"/>
              <a:ext cx="1957372" cy="1896833"/>
            </a:xfrm>
            <a:prstGeom prst="rect">
              <a:avLst/>
            </a:prstGeom>
            <a:noFill/>
            <a:ln>
              <a:noFill/>
            </a:ln>
          </p:spPr>
        </p:pic>
        <p:pic>
          <p:nvPicPr>
            <p:cNvPr id="382" name="Google Shape;382;p47"/>
            <p:cNvPicPr preferRelativeResize="0"/>
            <p:nvPr/>
          </p:nvPicPr>
          <p:blipFill rotWithShape="1">
            <a:blip r:embed="rId3">
              <a:alphaModFix/>
            </a:blip>
            <a:srcRect b="82445" l="4601" r="35718" t="-1759"/>
            <a:stretch/>
          </p:blipFill>
          <p:spPr>
            <a:xfrm>
              <a:off x="3984750" y="1933096"/>
              <a:ext cx="1957374" cy="638650"/>
            </a:xfrm>
            <a:prstGeom prst="rect">
              <a:avLst/>
            </a:prstGeom>
            <a:noFill/>
            <a:ln>
              <a:noFill/>
            </a:ln>
          </p:spPr>
        </p:pic>
      </p:grpSp>
      <p:pic>
        <p:nvPicPr>
          <p:cNvPr id="383" name="Google Shape;383;p47"/>
          <p:cNvPicPr preferRelativeResize="0"/>
          <p:nvPr/>
        </p:nvPicPr>
        <p:blipFill rotWithShape="1">
          <a:blip r:embed="rId5">
            <a:alphaModFix/>
          </a:blip>
          <a:srcRect b="39374" l="556" r="0" t="54590"/>
          <a:stretch/>
        </p:blipFill>
        <p:spPr>
          <a:xfrm>
            <a:off x="147962" y="4258700"/>
            <a:ext cx="8848076" cy="345475"/>
          </a:xfrm>
          <a:prstGeom prst="rect">
            <a:avLst/>
          </a:prstGeom>
          <a:noFill/>
          <a:ln>
            <a:noFill/>
          </a:ln>
        </p:spPr>
      </p:pic>
      <p:pic>
        <p:nvPicPr>
          <p:cNvPr id="384" name="Google Shape;384;p47"/>
          <p:cNvPicPr preferRelativeResize="0"/>
          <p:nvPr/>
        </p:nvPicPr>
        <p:blipFill rotWithShape="1">
          <a:blip r:embed="rId6">
            <a:alphaModFix/>
          </a:blip>
          <a:srcRect b="9853" l="1097" r="0" t="80539"/>
          <a:stretch/>
        </p:blipFill>
        <p:spPr>
          <a:xfrm>
            <a:off x="147963" y="4664725"/>
            <a:ext cx="8848075" cy="350432"/>
          </a:xfrm>
          <a:prstGeom prst="rect">
            <a:avLst/>
          </a:prstGeom>
          <a:noFill/>
          <a:ln>
            <a:noFill/>
          </a:ln>
        </p:spPr>
      </p:pic>
      <p:sp>
        <p:nvSpPr>
          <p:cNvPr id="385" name="Google Shape;385;p47"/>
          <p:cNvSpPr/>
          <p:nvPr/>
        </p:nvSpPr>
        <p:spPr>
          <a:xfrm>
            <a:off x="1831426" y="981500"/>
            <a:ext cx="2199000" cy="211800"/>
          </a:xfrm>
          <a:prstGeom prst="rect">
            <a:avLst/>
          </a:prstGeom>
          <a:no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7"/>
          <p:cNvSpPr/>
          <p:nvPr/>
        </p:nvSpPr>
        <p:spPr>
          <a:xfrm>
            <a:off x="2186025" y="1894675"/>
            <a:ext cx="900000" cy="2267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CORDIC</a:t>
            </a:r>
            <a:endParaRPr/>
          </a:p>
        </p:txBody>
      </p:sp>
      <p:pic>
        <p:nvPicPr>
          <p:cNvPr id="392" name="Google Shape;392;p48"/>
          <p:cNvPicPr preferRelativeResize="0"/>
          <p:nvPr/>
        </p:nvPicPr>
        <p:blipFill>
          <a:blip r:embed="rId3">
            <a:alphaModFix/>
          </a:blip>
          <a:stretch>
            <a:fillRect/>
          </a:stretch>
        </p:blipFill>
        <p:spPr>
          <a:xfrm>
            <a:off x="5229375" y="1152475"/>
            <a:ext cx="3602917" cy="3878976"/>
          </a:xfrm>
          <a:prstGeom prst="rect">
            <a:avLst/>
          </a:prstGeom>
          <a:noFill/>
          <a:ln>
            <a:noFill/>
          </a:ln>
        </p:spPr>
      </p:pic>
      <p:sp>
        <p:nvSpPr>
          <p:cNvPr id="393" name="Google Shape;393;p48"/>
          <p:cNvSpPr txBox="1"/>
          <p:nvPr>
            <p:ph idx="1" type="body"/>
          </p:nvPr>
        </p:nvSpPr>
        <p:spPr>
          <a:xfrm>
            <a:off x="311700" y="1152475"/>
            <a:ext cx="4917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Use bit shift to implementation div2</a:t>
            </a:r>
            <a:br>
              <a:rPr lang="zh-TW"/>
            </a:br>
            <a:endParaRPr/>
          </a:p>
          <a:p>
            <a:pPr indent="-342900" lvl="0" marL="457200" rtl="0" algn="l">
              <a:spcBef>
                <a:spcPts val="0"/>
              </a:spcBef>
              <a:spcAft>
                <a:spcPts val="0"/>
              </a:spcAft>
              <a:buSzPts val="1800"/>
              <a:buChar char="●"/>
            </a:pPr>
            <a:r>
              <a:rPr lang="zh-TW"/>
              <a:t>Adjust iteration "k" to improve precision</a:t>
            </a:r>
            <a:br>
              <a:rPr lang="zh-TW"/>
            </a:br>
            <a:endParaRPr/>
          </a:p>
          <a:p>
            <a:pPr indent="-342900" lvl="0" marL="457200" rtl="0" algn="l">
              <a:spcBef>
                <a:spcPts val="0"/>
              </a:spcBef>
              <a:spcAft>
                <a:spcPts val="0"/>
              </a:spcAft>
              <a:buSzPts val="1800"/>
              <a:buChar char="●"/>
            </a:pPr>
            <a:r>
              <a:rPr lang="zh-TW"/>
              <a:t>Use "branch" instead of multiplying ±1</a:t>
            </a:r>
            <a:endParaRPr/>
          </a:p>
          <a:p>
            <a:pPr indent="0" lvl="0" marL="0" rtl="0" algn="l">
              <a:spcBef>
                <a:spcPts val="1200"/>
              </a:spcBef>
              <a:spcAft>
                <a:spcPts val="1200"/>
              </a:spcAft>
              <a:buNone/>
            </a:pPr>
            <a:r>
              <a:t/>
            </a:r>
            <a:endParaRPr/>
          </a:p>
        </p:txBody>
      </p:sp>
      <p:sp>
        <p:nvSpPr>
          <p:cNvPr id="394" name="Google Shape;394;p48"/>
          <p:cNvSpPr/>
          <p:nvPr/>
        </p:nvSpPr>
        <p:spPr>
          <a:xfrm>
            <a:off x="8482923" y="1909225"/>
            <a:ext cx="349500" cy="4044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8"/>
          <p:cNvSpPr/>
          <p:nvPr/>
        </p:nvSpPr>
        <p:spPr>
          <a:xfrm>
            <a:off x="5587175" y="2418150"/>
            <a:ext cx="1654500" cy="1483200"/>
          </a:xfrm>
          <a:prstGeom prst="rect">
            <a:avLst/>
          </a:prstGeom>
          <a:noFill/>
          <a:ln cap="flat" cmpd="sng" w="2857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8"/>
          <p:cNvSpPr/>
          <p:nvPr/>
        </p:nvSpPr>
        <p:spPr>
          <a:xfrm>
            <a:off x="5587175" y="1783700"/>
            <a:ext cx="1282500" cy="153600"/>
          </a:xfrm>
          <a:prstGeom prst="rect">
            <a:avLst/>
          </a:prstGeom>
          <a:no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48"/>
          <p:cNvCxnSpPr/>
          <p:nvPr/>
        </p:nvCxnSpPr>
        <p:spPr>
          <a:xfrm>
            <a:off x="4572000" y="1391425"/>
            <a:ext cx="3887100" cy="518100"/>
          </a:xfrm>
          <a:prstGeom prst="straightConnector1">
            <a:avLst/>
          </a:prstGeom>
          <a:noFill/>
          <a:ln cap="flat" cmpd="sng" w="28575">
            <a:solidFill>
              <a:srgbClr val="E06666"/>
            </a:solidFill>
            <a:prstDash val="solid"/>
            <a:round/>
            <a:headEnd len="med" w="med" type="none"/>
            <a:tailEnd len="med" w="med" type="triangle"/>
          </a:ln>
        </p:spPr>
      </p:cxnSp>
      <p:cxnSp>
        <p:nvCxnSpPr>
          <p:cNvPr id="398" name="Google Shape;398;p48"/>
          <p:cNvCxnSpPr/>
          <p:nvPr/>
        </p:nvCxnSpPr>
        <p:spPr>
          <a:xfrm>
            <a:off x="4980375" y="2619725"/>
            <a:ext cx="592200" cy="0"/>
          </a:xfrm>
          <a:prstGeom prst="straightConnector1">
            <a:avLst/>
          </a:prstGeom>
          <a:noFill/>
          <a:ln cap="flat" cmpd="sng" w="28575">
            <a:solidFill>
              <a:srgbClr val="6FA8DC"/>
            </a:solidFill>
            <a:prstDash val="solid"/>
            <a:round/>
            <a:headEnd len="med" w="med" type="none"/>
            <a:tailEnd len="med" w="med" type="triangle"/>
          </a:ln>
        </p:spPr>
      </p:cxnSp>
      <p:cxnSp>
        <p:nvCxnSpPr>
          <p:cNvPr id="399" name="Google Shape;399;p48"/>
          <p:cNvCxnSpPr>
            <a:endCxn id="396" idx="1"/>
          </p:cNvCxnSpPr>
          <p:nvPr/>
        </p:nvCxnSpPr>
        <p:spPr>
          <a:xfrm flipH="1" rot="10800000">
            <a:off x="4874675" y="1860500"/>
            <a:ext cx="712500" cy="192900"/>
          </a:xfrm>
          <a:prstGeom prst="straightConnector1">
            <a:avLst/>
          </a:prstGeom>
          <a:noFill/>
          <a:ln cap="flat" cmpd="sng" w="28575">
            <a:solidFill>
              <a:srgbClr val="FFD966"/>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Diagram </a:t>
            </a:r>
            <a:endParaRPr/>
          </a:p>
        </p:txBody>
      </p:sp>
      <p:pic>
        <p:nvPicPr>
          <p:cNvPr id="405" name="Google Shape;405;p49"/>
          <p:cNvPicPr preferRelativeResize="0"/>
          <p:nvPr/>
        </p:nvPicPr>
        <p:blipFill rotWithShape="1">
          <a:blip r:embed="rId3">
            <a:alphaModFix/>
          </a:blip>
          <a:srcRect b="16745" l="18046" r="21211" t="3401"/>
          <a:stretch/>
        </p:blipFill>
        <p:spPr>
          <a:xfrm>
            <a:off x="1862038" y="1629587"/>
            <a:ext cx="5419925" cy="3057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System Utilization(without AES V.S. with AES) </a:t>
            </a:r>
            <a:endParaRPr/>
          </a:p>
        </p:txBody>
      </p:sp>
      <p:graphicFrame>
        <p:nvGraphicFramePr>
          <p:cNvPr id="411" name="Google Shape;411;p50"/>
          <p:cNvGraphicFramePr/>
          <p:nvPr/>
        </p:nvGraphicFramePr>
        <p:xfrm>
          <a:off x="311675" y="3592138"/>
          <a:ext cx="3000000" cy="3000000"/>
        </p:xfrm>
        <a:graphic>
          <a:graphicData uri="http://schemas.openxmlformats.org/drawingml/2006/table">
            <a:tbl>
              <a:tblPr>
                <a:noFill/>
                <a:tableStyleId>{2F40A7A7-C861-4D9E-B88D-B216B388F2B2}</a:tableStyleId>
              </a:tblPr>
              <a:tblGrid>
                <a:gridCol w="1704125"/>
                <a:gridCol w="1704125"/>
                <a:gridCol w="1704125"/>
                <a:gridCol w="1704125"/>
                <a:gridCol w="1704125"/>
              </a:tblGrid>
              <a:tr h="412075">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zh-TW">
                          <a:solidFill>
                            <a:schemeClr val="dk1"/>
                          </a:solidFill>
                        </a:rPr>
                        <a:t>LUT(% Used)</a:t>
                      </a:r>
                      <a:endParaRPr/>
                    </a:p>
                  </a:txBody>
                  <a:tcPr marT="91425" marB="91425" marR="91425" marL="91425"/>
                </a:tc>
                <a:tc>
                  <a:txBody>
                    <a:bodyPr/>
                    <a:lstStyle/>
                    <a:p>
                      <a:pPr indent="0" lvl="0" marL="0" rtl="0" algn="ctr">
                        <a:spcBef>
                          <a:spcPts val="0"/>
                        </a:spcBef>
                        <a:spcAft>
                          <a:spcPts val="0"/>
                        </a:spcAft>
                        <a:buNone/>
                      </a:pPr>
                      <a:r>
                        <a:rPr lang="zh-TW">
                          <a:solidFill>
                            <a:schemeClr val="dk1"/>
                          </a:solidFill>
                        </a:rPr>
                        <a:t>Register</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BRAM</a:t>
                      </a:r>
                      <a:r>
                        <a:rPr lang="zh-TW">
                          <a:solidFill>
                            <a:schemeClr val="dk1"/>
                          </a:solidFill>
                        </a:rPr>
                        <a:t>(% Used)</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DSP</a:t>
                      </a:r>
                      <a:r>
                        <a:rPr lang="zh-TW">
                          <a:solidFill>
                            <a:schemeClr val="dk1"/>
                          </a:solidFill>
                        </a:rPr>
                        <a:t>(% Used)</a:t>
                      </a:r>
                      <a:endParaRPr/>
                    </a:p>
                  </a:txBody>
                  <a:tcPr marT="91425" marB="91425" marR="91425" marL="91425"/>
                </a:tc>
              </a:tr>
              <a:tr h="396225">
                <a:tc>
                  <a:txBody>
                    <a:bodyPr/>
                    <a:lstStyle/>
                    <a:p>
                      <a:pPr indent="0" lvl="0" marL="0" rtl="0" algn="ctr">
                        <a:spcBef>
                          <a:spcPts val="0"/>
                        </a:spcBef>
                        <a:spcAft>
                          <a:spcPts val="0"/>
                        </a:spcAft>
                        <a:buNone/>
                      </a:pPr>
                      <a:r>
                        <a:rPr lang="zh-TW"/>
                        <a:t>without AES</a:t>
                      </a:r>
                      <a:endParaRPr/>
                    </a:p>
                  </a:txBody>
                  <a:tcPr marT="91425" marB="91425" marR="91425" marL="91425"/>
                </a:tc>
                <a:tc>
                  <a:txBody>
                    <a:bodyPr/>
                    <a:lstStyle/>
                    <a:p>
                      <a:pPr indent="0" lvl="0" marL="0" rtl="0" algn="ctr">
                        <a:spcBef>
                          <a:spcPts val="0"/>
                        </a:spcBef>
                        <a:spcAft>
                          <a:spcPts val="0"/>
                        </a:spcAft>
                        <a:buNone/>
                      </a:pPr>
                      <a:r>
                        <a:rPr lang="zh-TW">
                          <a:solidFill>
                            <a:srgbClr val="FF0000"/>
                          </a:solidFill>
                        </a:rPr>
                        <a:t>59375</a:t>
                      </a:r>
                      <a:r>
                        <a:rPr lang="zh-TW">
                          <a:solidFill>
                            <a:srgbClr val="FF0000"/>
                          </a:solidFill>
                        </a:rPr>
                        <a:t>(6.81%)</a:t>
                      </a:r>
                      <a:endParaRPr>
                        <a:solidFill>
                          <a:srgbClr val="FF0000"/>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rgbClr val="FF0000"/>
                          </a:solidFill>
                        </a:rPr>
                        <a:t>52533</a:t>
                      </a:r>
                      <a:endParaRPr>
                        <a:solidFill>
                          <a:srgbClr val="FF0000"/>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25</a:t>
                      </a:r>
                      <a:r>
                        <a:rPr lang="zh-TW">
                          <a:solidFill>
                            <a:schemeClr val="dk1"/>
                          </a:solidFill>
                        </a:rPr>
                        <a:t>(1.04%)</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TW">
                          <a:solidFill>
                            <a:schemeClr val="dk1"/>
                          </a:solidFill>
                        </a:rPr>
                        <a:t>167</a:t>
                      </a:r>
                      <a:r>
                        <a:rPr lang="zh-TW">
                          <a:solidFill>
                            <a:schemeClr val="dk1"/>
                          </a:solidFill>
                        </a:rPr>
                        <a:t>(6.22%)</a:t>
                      </a:r>
                      <a:endParaRPr/>
                    </a:p>
                  </a:txBody>
                  <a:tcPr marT="91425" marB="91425" marR="91425" marL="91425">
                    <a:lnB cap="flat" cmpd="sng" w="9525">
                      <a:solidFill>
                        <a:srgbClr val="9E9E9E"/>
                      </a:solidFill>
                      <a:prstDash val="solid"/>
                      <a:round/>
                      <a:headEnd len="sm" w="sm" type="none"/>
                      <a:tailEnd len="sm" w="sm" type="none"/>
                    </a:lnB>
                  </a:tcPr>
                </a:tc>
              </a:tr>
              <a:tr h="396225">
                <a:tc>
                  <a:txBody>
                    <a:bodyPr/>
                    <a:lstStyle/>
                    <a:p>
                      <a:pPr indent="0" lvl="0" marL="0" rtl="0" algn="ctr">
                        <a:spcBef>
                          <a:spcPts val="0"/>
                        </a:spcBef>
                        <a:spcAft>
                          <a:spcPts val="0"/>
                        </a:spcAft>
                        <a:buNone/>
                      </a:pPr>
                      <a:r>
                        <a:rPr lang="zh-TW"/>
                        <a:t>with AES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zh-TW">
                          <a:solidFill>
                            <a:srgbClr val="FF0000"/>
                          </a:solidFill>
                        </a:rPr>
                        <a:t>59978</a:t>
                      </a:r>
                      <a:r>
                        <a:rPr lang="zh-TW">
                          <a:solidFill>
                            <a:srgbClr val="FF0000"/>
                          </a:solidFill>
                        </a:rPr>
                        <a:t>(6.88%)</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solidFill>
                            <a:srgbClr val="FF0000"/>
                          </a:solidFill>
                        </a:rPr>
                        <a:t>53780</a:t>
                      </a:r>
                      <a:endParaRPr>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25</a:t>
                      </a:r>
                      <a:r>
                        <a:rPr lang="zh-TW"/>
                        <a:t>(1.04%)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167</a:t>
                      </a:r>
                      <a:r>
                        <a:rPr lang="zh-TW"/>
                        <a:t>(6.22%)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412" name="Google Shape;412;p50"/>
          <p:cNvPicPr preferRelativeResize="0"/>
          <p:nvPr/>
        </p:nvPicPr>
        <p:blipFill rotWithShape="1">
          <a:blip r:embed="rId3">
            <a:alphaModFix/>
          </a:blip>
          <a:srcRect b="0" l="17739" r="28407" t="91250"/>
          <a:stretch/>
        </p:blipFill>
        <p:spPr>
          <a:xfrm>
            <a:off x="311650" y="1739825"/>
            <a:ext cx="8520626" cy="572699"/>
          </a:xfrm>
          <a:prstGeom prst="rect">
            <a:avLst/>
          </a:prstGeom>
          <a:noFill/>
          <a:ln>
            <a:noFill/>
          </a:ln>
        </p:spPr>
      </p:pic>
      <p:pic>
        <p:nvPicPr>
          <p:cNvPr id="413" name="Google Shape;413;p50"/>
          <p:cNvPicPr preferRelativeResize="0"/>
          <p:nvPr/>
        </p:nvPicPr>
        <p:blipFill rotWithShape="1">
          <a:blip r:embed="rId4">
            <a:alphaModFix/>
          </a:blip>
          <a:srcRect b="0" l="18263" r="27430" t="92298"/>
          <a:stretch/>
        </p:blipFill>
        <p:spPr>
          <a:xfrm>
            <a:off x="311687" y="2312513"/>
            <a:ext cx="8520600" cy="5184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Hardware Timeline with AES</a:t>
            </a:r>
            <a:endParaRPr/>
          </a:p>
        </p:txBody>
      </p:sp>
      <p:sp>
        <p:nvSpPr>
          <p:cNvPr id="419" name="Google Shape;41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The pattern size is 600×600 pixels, that is 600×600×3=1080000 color data, each data has 4 bits. Using AES-128 can encrypt 16 bytes in one iteration so we need 108000÷32=33750 iterations to complete the calculation.</a:t>
            </a:r>
            <a:endParaRPr/>
          </a:p>
        </p:txBody>
      </p:sp>
      <p:pic>
        <p:nvPicPr>
          <p:cNvPr id="420" name="Google Shape;420;p51"/>
          <p:cNvPicPr preferRelativeResize="0"/>
          <p:nvPr/>
        </p:nvPicPr>
        <p:blipFill>
          <a:blip r:embed="rId3">
            <a:alphaModFix/>
          </a:blip>
          <a:stretch>
            <a:fillRect/>
          </a:stretch>
        </p:blipFill>
        <p:spPr>
          <a:xfrm>
            <a:off x="394713" y="2664899"/>
            <a:ext cx="8354575" cy="2137725"/>
          </a:xfrm>
          <a:prstGeom prst="rect">
            <a:avLst/>
          </a:prstGeom>
          <a:noFill/>
          <a:ln>
            <a:noFill/>
          </a:ln>
        </p:spPr>
      </p:pic>
      <p:sp>
        <p:nvSpPr>
          <p:cNvPr id="421" name="Google Shape;421;p51"/>
          <p:cNvSpPr/>
          <p:nvPr/>
        </p:nvSpPr>
        <p:spPr>
          <a:xfrm>
            <a:off x="4513954" y="3416197"/>
            <a:ext cx="1214400" cy="1101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Introduction</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Nowadays, due to the popularity of mobile devices, information or files are frequently transmitted through wireless communication systems, so it is an inevitable trend to encrypt users' privacy.</a:t>
            </a:r>
            <a:endParaRPr/>
          </a:p>
        </p:txBody>
      </p:sp>
      <p:pic>
        <p:nvPicPr>
          <p:cNvPr id="74" name="Google Shape;74;p16"/>
          <p:cNvPicPr preferRelativeResize="0"/>
          <p:nvPr/>
        </p:nvPicPr>
        <p:blipFill>
          <a:blip r:embed="rId3">
            <a:alphaModFix/>
          </a:blip>
          <a:stretch>
            <a:fillRect/>
          </a:stretch>
        </p:blipFill>
        <p:spPr>
          <a:xfrm>
            <a:off x="2538125" y="2400150"/>
            <a:ext cx="4067748" cy="2380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Runtime </a:t>
            </a:r>
            <a:r>
              <a:rPr lang="zh-TW"/>
              <a:t>(without AES)</a:t>
            </a:r>
            <a:endParaRPr/>
          </a:p>
        </p:txBody>
      </p:sp>
      <p:sp>
        <p:nvSpPr>
          <p:cNvPr id="427" name="Google Shape;42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8" name="Google Shape;428;p52"/>
          <p:cNvSpPr/>
          <p:nvPr/>
        </p:nvSpPr>
        <p:spPr>
          <a:xfrm>
            <a:off x="2733900" y="289505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2"/>
          <p:cNvSpPr/>
          <p:nvPr/>
        </p:nvSpPr>
        <p:spPr>
          <a:xfrm>
            <a:off x="2733900" y="307930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52"/>
          <p:cNvPicPr preferRelativeResize="0"/>
          <p:nvPr/>
        </p:nvPicPr>
        <p:blipFill>
          <a:blip r:embed="rId3">
            <a:alphaModFix/>
          </a:blip>
          <a:stretch>
            <a:fillRect/>
          </a:stretch>
        </p:blipFill>
        <p:spPr>
          <a:xfrm>
            <a:off x="311700" y="980350"/>
            <a:ext cx="8832301" cy="3632456"/>
          </a:xfrm>
          <a:prstGeom prst="rect">
            <a:avLst/>
          </a:prstGeom>
          <a:noFill/>
          <a:ln>
            <a:noFill/>
          </a:ln>
        </p:spPr>
      </p:pic>
      <p:sp>
        <p:nvSpPr>
          <p:cNvPr id="431" name="Google Shape;431;p52"/>
          <p:cNvSpPr/>
          <p:nvPr/>
        </p:nvSpPr>
        <p:spPr>
          <a:xfrm>
            <a:off x="2636575" y="2386400"/>
            <a:ext cx="6609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Runtime (with AES)</a:t>
            </a:r>
            <a:endParaRPr/>
          </a:p>
        </p:txBody>
      </p:sp>
      <p:sp>
        <p:nvSpPr>
          <p:cNvPr id="437" name="Google Shape;43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38" name="Google Shape;438;p53"/>
          <p:cNvSpPr/>
          <p:nvPr/>
        </p:nvSpPr>
        <p:spPr>
          <a:xfrm>
            <a:off x="2733900" y="289505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3"/>
          <p:cNvSpPr/>
          <p:nvPr/>
        </p:nvSpPr>
        <p:spPr>
          <a:xfrm>
            <a:off x="2733900" y="3079300"/>
            <a:ext cx="491700" cy="129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p53"/>
          <p:cNvPicPr preferRelativeResize="0"/>
          <p:nvPr/>
        </p:nvPicPr>
        <p:blipFill>
          <a:blip r:embed="rId3">
            <a:alphaModFix/>
          </a:blip>
          <a:stretch>
            <a:fillRect/>
          </a:stretch>
        </p:blipFill>
        <p:spPr>
          <a:xfrm>
            <a:off x="311700" y="922775"/>
            <a:ext cx="8832301" cy="4118167"/>
          </a:xfrm>
          <a:prstGeom prst="rect">
            <a:avLst/>
          </a:prstGeom>
          <a:noFill/>
          <a:ln>
            <a:noFill/>
          </a:ln>
        </p:spPr>
      </p:pic>
      <p:sp>
        <p:nvSpPr>
          <p:cNvPr id="441" name="Google Shape;441;p53"/>
          <p:cNvSpPr/>
          <p:nvPr/>
        </p:nvSpPr>
        <p:spPr>
          <a:xfrm>
            <a:off x="2463525" y="2574325"/>
            <a:ext cx="7620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447" name="Google Shape;44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SzPts val="1800"/>
              <a:buChar char="●"/>
            </a:pPr>
            <a:r>
              <a:rPr lang="zh-TW"/>
              <a:t>Analysis</a:t>
            </a:r>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(without AES)</a:t>
            </a:r>
            <a:endParaRPr/>
          </a:p>
        </p:txBody>
      </p:sp>
      <p:pic>
        <p:nvPicPr>
          <p:cNvPr id="453" name="Google Shape;453;p55"/>
          <p:cNvPicPr preferRelativeResize="0"/>
          <p:nvPr/>
        </p:nvPicPr>
        <p:blipFill>
          <a:blip r:embed="rId3">
            <a:alphaModFix/>
          </a:blip>
          <a:stretch>
            <a:fillRect/>
          </a:stretch>
        </p:blipFill>
        <p:spPr>
          <a:xfrm>
            <a:off x="1412038" y="1017725"/>
            <a:ext cx="2106642" cy="2062889"/>
          </a:xfrm>
          <a:prstGeom prst="rect">
            <a:avLst/>
          </a:prstGeom>
          <a:noFill/>
          <a:ln>
            <a:noFill/>
          </a:ln>
        </p:spPr>
      </p:pic>
      <p:pic>
        <p:nvPicPr>
          <p:cNvPr id="454" name="Google Shape;454;p55"/>
          <p:cNvPicPr preferRelativeResize="0"/>
          <p:nvPr/>
        </p:nvPicPr>
        <p:blipFill>
          <a:blip r:embed="rId4">
            <a:alphaModFix/>
          </a:blip>
          <a:stretch>
            <a:fillRect/>
          </a:stretch>
        </p:blipFill>
        <p:spPr>
          <a:xfrm>
            <a:off x="3518679" y="1017725"/>
            <a:ext cx="2106642" cy="2062889"/>
          </a:xfrm>
          <a:prstGeom prst="rect">
            <a:avLst/>
          </a:prstGeom>
          <a:noFill/>
          <a:ln>
            <a:noFill/>
          </a:ln>
        </p:spPr>
      </p:pic>
      <p:pic>
        <p:nvPicPr>
          <p:cNvPr id="455" name="Google Shape;455;p55"/>
          <p:cNvPicPr preferRelativeResize="0"/>
          <p:nvPr/>
        </p:nvPicPr>
        <p:blipFill>
          <a:blip r:embed="rId5">
            <a:alphaModFix/>
          </a:blip>
          <a:stretch>
            <a:fillRect/>
          </a:stretch>
        </p:blipFill>
        <p:spPr>
          <a:xfrm>
            <a:off x="5625320" y="1017725"/>
            <a:ext cx="2106642" cy="2062889"/>
          </a:xfrm>
          <a:prstGeom prst="rect">
            <a:avLst/>
          </a:prstGeom>
          <a:noFill/>
          <a:ln>
            <a:noFill/>
          </a:ln>
        </p:spPr>
      </p:pic>
      <p:pic>
        <p:nvPicPr>
          <p:cNvPr id="456" name="Google Shape;456;p55"/>
          <p:cNvPicPr preferRelativeResize="0"/>
          <p:nvPr/>
        </p:nvPicPr>
        <p:blipFill>
          <a:blip r:embed="rId6">
            <a:alphaModFix/>
          </a:blip>
          <a:stretch>
            <a:fillRect/>
          </a:stretch>
        </p:blipFill>
        <p:spPr>
          <a:xfrm>
            <a:off x="1412038" y="3080612"/>
            <a:ext cx="2106642" cy="2062889"/>
          </a:xfrm>
          <a:prstGeom prst="rect">
            <a:avLst/>
          </a:prstGeom>
          <a:noFill/>
          <a:ln>
            <a:noFill/>
          </a:ln>
        </p:spPr>
      </p:pic>
      <p:pic>
        <p:nvPicPr>
          <p:cNvPr id="457" name="Google Shape;457;p55"/>
          <p:cNvPicPr preferRelativeResize="0"/>
          <p:nvPr/>
        </p:nvPicPr>
        <p:blipFill>
          <a:blip r:embed="rId7">
            <a:alphaModFix/>
          </a:blip>
          <a:stretch>
            <a:fillRect/>
          </a:stretch>
        </p:blipFill>
        <p:spPr>
          <a:xfrm>
            <a:off x="3518679" y="3080612"/>
            <a:ext cx="2106642" cy="2062889"/>
          </a:xfrm>
          <a:prstGeom prst="rect">
            <a:avLst/>
          </a:prstGeom>
          <a:noFill/>
          <a:ln>
            <a:noFill/>
          </a:ln>
        </p:spPr>
      </p:pic>
      <p:pic>
        <p:nvPicPr>
          <p:cNvPr id="458" name="Google Shape;458;p55"/>
          <p:cNvPicPr preferRelativeResize="0"/>
          <p:nvPr/>
        </p:nvPicPr>
        <p:blipFill>
          <a:blip r:embed="rId8">
            <a:alphaModFix/>
          </a:blip>
          <a:stretch>
            <a:fillRect/>
          </a:stretch>
        </p:blipFill>
        <p:spPr>
          <a:xfrm>
            <a:off x="5625320" y="3080612"/>
            <a:ext cx="2106642" cy="2062889"/>
          </a:xfrm>
          <a:prstGeom prst="rect">
            <a:avLst/>
          </a:prstGeom>
          <a:noFill/>
          <a:ln>
            <a:noFill/>
          </a:ln>
        </p:spPr>
      </p:pic>
      <p:graphicFrame>
        <p:nvGraphicFramePr>
          <p:cNvPr id="459" name="Google Shape;459;p55"/>
          <p:cNvGraphicFramePr/>
          <p:nvPr/>
        </p:nvGraphicFramePr>
        <p:xfrm>
          <a:off x="7073175" y="39950"/>
          <a:ext cx="3000000" cy="3000000"/>
        </p:xfrm>
        <a:graphic>
          <a:graphicData uri="http://schemas.openxmlformats.org/drawingml/2006/table">
            <a:tbl>
              <a:tblPr>
                <a:noFill/>
                <a:tableStyleId>{2F40A7A7-C861-4D9E-B88D-B216B388F2B2}</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SNR=12</a:t>
                      </a:r>
                      <a:endParaRPr sz="1000"/>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a:t>
            </a:r>
            <a:endParaRPr/>
          </a:p>
        </p:txBody>
      </p:sp>
      <p:pic>
        <p:nvPicPr>
          <p:cNvPr id="465" name="Google Shape;465;p56"/>
          <p:cNvPicPr preferRelativeResize="0"/>
          <p:nvPr/>
        </p:nvPicPr>
        <p:blipFill rotWithShape="1">
          <a:blip r:embed="rId3">
            <a:alphaModFix/>
          </a:blip>
          <a:srcRect b="62333" l="0" r="62333" t="0"/>
          <a:stretch/>
        </p:blipFill>
        <p:spPr>
          <a:xfrm>
            <a:off x="311704" y="1017750"/>
            <a:ext cx="4213230" cy="4125750"/>
          </a:xfrm>
          <a:prstGeom prst="rect">
            <a:avLst/>
          </a:prstGeom>
          <a:noFill/>
          <a:ln>
            <a:noFill/>
          </a:ln>
        </p:spPr>
      </p:pic>
      <p:pic>
        <p:nvPicPr>
          <p:cNvPr id="466" name="Google Shape;466;p56"/>
          <p:cNvPicPr preferRelativeResize="0"/>
          <p:nvPr/>
        </p:nvPicPr>
        <p:blipFill rotWithShape="1">
          <a:blip r:embed="rId4">
            <a:alphaModFix/>
          </a:blip>
          <a:srcRect b="62335" l="0" r="62335" t="0"/>
          <a:stretch/>
        </p:blipFill>
        <p:spPr>
          <a:xfrm>
            <a:off x="4846320" y="1017763"/>
            <a:ext cx="4213226" cy="4125745"/>
          </a:xfrm>
          <a:prstGeom prst="rect">
            <a:avLst/>
          </a:prstGeom>
          <a:noFill/>
          <a:ln>
            <a:noFill/>
          </a:ln>
        </p:spPr>
      </p:pic>
      <p:sp>
        <p:nvSpPr>
          <p:cNvPr id="467" name="Google Shape;467;p56"/>
          <p:cNvSpPr txBox="1"/>
          <p:nvPr/>
        </p:nvSpPr>
        <p:spPr>
          <a:xfrm>
            <a:off x="1047150" y="77135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rgbClr val="202124"/>
                </a:solidFill>
              </a:rPr>
              <a:t>SNR=0 dB</a:t>
            </a:r>
            <a:endParaRPr sz="1300">
              <a:solidFill>
                <a:srgbClr val="202124"/>
              </a:solidFill>
            </a:endParaRPr>
          </a:p>
        </p:txBody>
      </p:sp>
      <p:sp>
        <p:nvSpPr>
          <p:cNvPr id="468" name="Google Shape;468;p56"/>
          <p:cNvSpPr txBox="1"/>
          <p:nvPr/>
        </p:nvSpPr>
        <p:spPr>
          <a:xfrm>
            <a:off x="5616538" y="77135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rgbClr val="202124"/>
                </a:solidFill>
              </a:rPr>
              <a:t>SNR=12 dB</a:t>
            </a:r>
            <a:endParaRPr sz="1000">
              <a:solidFill>
                <a:srgbClr val="202124"/>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a:t>
            </a:r>
            <a:endParaRPr/>
          </a:p>
        </p:txBody>
      </p:sp>
      <p:graphicFrame>
        <p:nvGraphicFramePr>
          <p:cNvPr id="474" name="Google Shape;474;p57"/>
          <p:cNvGraphicFramePr/>
          <p:nvPr/>
        </p:nvGraphicFramePr>
        <p:xfrm>
          <a:off x="7073175" y="39950"/>
          <a:ext cx="3000000" cy="3000000"/>
        </p:xfrm>
        <a:graphic>
          <a:graphicData uri="http://schemas.openxmlformats.org/drawingml/2006/table">
            <a:tbl>
              <a:tblPr>
                <a:noFill/>
                <a:tableStyleId>{2F40A7A7-C861-4D9E-B88D-B216B388F2B2}</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SNR=12</a:t>
                      </a:r>
                      <a:endParaRPr sz="1000"/>
                    </a:p>
                  </a:txBody>
                  <a:tcPr marT="91425" marB="91425" marR="91425" marL="91425"/>
                </a:tc>
              </a:tr>
            </a:tbl>
          </a:graphicData>
        </a:graphic>
      </p:graphicFrame>
      <p:pic>
        <p:nvPicPr>
          <p:cNvPr id="475" name="Google Shape;475;p57"/>
          <p:cNvPicPr preferRelativeResize="0"/>
          <p:nvPr/>
        </p:nvPicPr>
        <p:blipFill>
          <a:blip r:embed="rId3">
            <a:alphaModFix/>
          </a:blip>
          <a:stretch>
            <a:fillRect/>
          </a:stretch>
        </p:blipFill>
        <p:spPr>
          <a:xfrm>
            <a:off x="1455775" y="1017725"/>
            <a:ext cx="2062901" cy="2062901"/>
          </a:xfrm>
          <a:prstGeom prst="rect">
            <a:avLst/>
          </a:prstGeom>
          <a:noFill/>
          <a:ln>
            <a:noFill/>
          </a:ln>
        </p:spPr>
      </p:pic>
      <p:pic>
        <p:nvPicPr>
          <p:cNvPr id="476" name="Google Shape;476;p57"/>
          <p:cNvPicPr preferRelativeResize="0"/>
          <p:nvPr/>
        </p:nvPicPr>
        <p:blipFill>
          <a:blip r:embed="rId4">
            <a:alphaModFix/>
          </a:blip>
          <a:stretch>
            <a:fillRect/>
          </a:stretch>
        </p:blipFill>
        <p:spPr>
          <a:xfrm>
            <a:off x="3518677" y="1017725"/>
            <a:ext cx="2062901" cy="2062901"/>
          </a:xfrm>
          <a:prstGeom prst="rect">
            <a:avLst/>
          </a:prstGeom>
          <a:noFill/>
          <a:ln>
            <a:noFill/>
          </a:ln>
        </p:spPr>
      </p:pic>
      <p:pic>
        <p:nvPicPr>
          <p:cNvPr id="477" name="Google Shape;477;p57"/>
          <p:cNvPicPr preferRelativeResize="0"/>
          <p:nvPr/>
        </p:nvPicPr>
        <p:blipFill>
          <a:blip r:embed="rId5">
            <a:alphaModFix/>
          </a:blip>
          <a:stretch>
            <a:fillRect/>
          </a:stretch>
        </p:blipFill>
        <p:spPr>
          <a:xfrm>
            <a:off x="5581576" y="1017725"/>
            <a:ext cx="2062901" cy="2062901"/>
          </a:xfrm>
          <a:prstGeom prst="rect">
            <a:avLst/>
          </a:prstGeom>
          <a:noFill/>
          <a:ln>
            <a:noFill/>
          </a:ln>
        </p:spPr>
      </p:pic>
      <p:pic>
        <p:nvPicPr>
          <p:cNvPr id="478" name="Google Shape;478;p57"/>
          <p:cNvPicPr preferRelativeResize="0"/>
          <p:nvPr/>
        </p:nvPicPr>
        <p:blipFill>
          <a:blip r:embed="rId6">
            <a:alphaModFix/>
          </a:blip>
          <a:stretch>
            <a:fillRect/>
          </a:stretch>
        </p:blipFill>
        <p:spPr>
          <a:xfrm>
            <a:off x="1455775" y="3080625"/>
            <a:ext cx="2062901" cy="2062901"/>
          </a:xfrm>
          <a:prstGeom prst="rect">
            <a:avLst/>
          </a:prstGeom>
          <a:noFill/>
          <a:ln>
            <a:noFill/>
          </a:ln>
        </p:spPr>
      </p:pic>
      <p:pic>
        <p:nvPicPr>
          <p:cNvPr id="479" name="Google Shape;479;p57"/>
          <p:cNvPicPr preferRelativeResize="0"/>
          <p:nvPr/>
        </p:nvPicPr>
        <p:blipFill>
          <a:blip r:embed="rId7">
            <a:alphaModFix/>
          </a:blip>
          <a:stretch>
            <a:fillRect/>
          </a:stretch>
        </p:blipFill>
        <p:spPr>
          <a:xfrm>
            <a:off x="3518675" y="3080625"/>
            <a:ext cx="2062901" cy="2062901"/>
          </a:xfrm>
          <a:prstGeom prst="rect">
            <a:avLst/>
          </a:prstGeom>
          <a:noFill/>
          <a:ln>
            <a:noFill/>
          </a:ln>
        </p:spPr>
      </p:pic>
      <p:pic>
        <p:nvPicPr>
          <p:cNvPr id="480" name="Google Shape;480;p57"/>
          <p:cNvPicPr preferRelativeResize="0"/>
          <p:nvPr/>
        </p:nvPicPr>
        <p:blipFill>
          <a:blip r:embed="rId8">
            <a:alphaModFix/>
          </a:blip>
          <a:stretch>
            <a:fillRect/>
          </a:stretch>
        </p:blipFill>
        <p:spPr>
          <a:xfrm>
            <a:off x="5581575" y="3080625"/>
            <a:ext cx="2062900" cy="20629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a:t>
            </a:r>
            <a:endParaRPr/>
          </a:p>
        </p:txBody>
      </p:sp>
      <p:graphicFrame>
        <p:nvGraphicFramePr>
          <p:cNvPr id="486" name="Google Shape;486;p58"/>
          <p:cNvGraphicFramePr/>
          <p:nvPr/>
        </p:nvGraphicFramePr>
        <p:xfrm>
          <a:off x="7073175" y="39950"/>
          <a:ext cx="3000000" cy="3000000"/>
        </p:xfrm>
        <a:graphic>
          <a:graphicData uri="http://schemas.openxmlformats.org/drawingml/2006/table">
            <a:tbl>
              <a:tblPr>
                <a:noFill/>
                <a:tableStyleId>{2F40A7A7-C861-4D9E-B88D-B216B388F2B2}</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None/>
                      </a:pPr>
                      <a:r>
                        <a:rPr lang="zh-TW" sz="1000">
                          <a:solidFill>
                            <a:schemeClr val="dk1"/>
                          </a:solidFill>
                        </a:rPr>
                        <a:t>SNR=12</a:t>
                      </a:r>
                      <a:endParaRPr sz="1000"/>
                    </a:p>
                  </a:txBody>
                  <a:tcPr marT="91425" marB="91425" marR="91425" marL="91425"/>
                </a:tc>
              </a:tr>
            </a:tbl>
          </a:graphicData>
        </a:graphic>
      </p:graphicFrame>
      <p:pic>
        <p:nvPicPr>
          <p:cNvPr id="487" name="Google Shape;487;p58"/>
          <p:cNvPicPr preferRelativeResize="0"/>
          <p:nvPr/>
        </p:nvPicPr>
        <p:blipFill>
          <a:blip r:embed="rId3">
            <a:alphaModFix/>
          </a:blip>
          <a:stretch>
            <a:fillRect/>
          </a:stretch>
        </p:blipFill>
        <p:spPr>
          <a:xfrm>
            <a:off x="1455775" y="1017725"/>
            <a:ext cx="2062901" cy="2062901"/>
          </a:xfrm>
          <a:prstGeom prst="rect">
            <a:avLst/>
          </a:prstGeom>
          <a:noFill/>
          <a:ln>
            <a:noFill/>
          </a:ln>
        </p:spPr>
      </p:pic>
      <p:pic>
        <p:nvPicPr>
          <p:cNvPr id="488" name="Google Shape;488;p58"/>
          <p:cNvPicPr preferRelativeResize="0"/>
          <p:nvPr/>
        </p:nvPicPr>
        <p:blipFill>
          <a:blip r:embed="rId4">
            <a:alphaModFix/>
          </a:blip>
          <a:stretch>
            <a:fillRect/>
          </a:stretch>
        </p:blipFill>
        <p:spPr>
          <a:xfrm>
            <a:off x="3518675" y="1017725"/>
            <a:ext cx="2062901" cy="2062901"/>
          </a:xfrm>
          <a:prstGeom prst="rect">
            <a:avLst/>
          </a:prstGeom>
          <a:noFill/>
          <a:ln>
            <a:noFill/>
          </a:ln>
        </p:spPr>
      </p:pic>
      <p:pic>
        <p:nvPicPr>
          <p:cNvPr id="489" name="Google Shape;489;p58"/>
          <p:cNvPicPr preferRelativeResize="0"/>
          <p:nvPr/>
        </p:nvPicPr>
        <p:blipFill>
          <a:blip r:embed="rId5">
            <a:alphaModFix/>
          </a:blip>
          <a:stretch>
            <a:fillRect/>
          </a:stretch>
        </p:blipFill>
        <p:spPr>
          <a:xfrm>
            <a:off x="5581575" y="1017725"/>
            <a:ext cx="2062901" cy="2062901"/>
          </a:xfrm>
          <a:prstGeom prst="rect">
            <a:avLst/>
          </a:prstGeom>
          <a:noFill/>
          <a:ln>
            <a:noFill/>
          </a:ln>
        </p:spPr>
      </p:pic>
      <p:pic>
        <p:nvPicPr>
          <p:cNvPr id="490" name="Google Shape;490;p58"/>
          <p:cNvPicPr preferRelativeResize="0"/>
          <p:nvPr/>
        </p:nvPicPr>
        <p:blipFill>
          <a:blip r:embed="rId6">
            <a:alphaModFix/>
          </a:blip>
          <a:stretch>
            <a:fillRect/>
          </a:stretch>
        </p:blipFill>
        <p:spPr>
          <a:xfrm>
            <a:off x="1455775" y="3080625"/>
            <a:ext cx="2062901" cy="2062901"/>
          </a:xfrm>
          <a:prstGeom prst="rect">
            <a:avLst/>
          </a:prstGeom>
          <a:noFill/>
          <a:ln>
            <a:noFill/>
          </a:ln>
        </p:spPr>
      </p:pic>
      <p:pic>
        <p:nvPicPr>
          <p:cNvPr id="491" name="Google Shape;491;p58"/>
          <p:cNvPicPr preferRelativeResize="0"/>
          <p:nvPr/>
        </p:nvPicPr>
        <p:blipFill>
          <a:blip r:embed="rId7">
            <a:alphaModFix/>
          </a:blip>
          <a:stretch>
            <a:fillRect/>
          </a:stretch>
        </p:blipFill>
        <p:spPr>
          <a:xfrm>
            <a:off x="3518675" y="3080625"/>
            <a:ext cx="2062901" cy="2062901"/>
          </a:xfrm>
          <a:prstGeom prst="rect">
            <a:avLst/>
          </a:prstGeom>
          <a:noFill/>
          <a:ln>
            <a:noFill/>
          </a:ln>
        </p:spPr>
      </p:pic>
      <p:pic>
        <p:nvPicPr>
          <p:cNvPr id="492" name="Google Shape;492;p58"/>
          <p:cNvPicPr preferRelativeResize="0"/>
          <p:nvPr/>
        </p:nvPicPr>
        <p:blipFill>
          <a:blip r:embed="rId8">
            <a:alphaModFix/>
          </a:blip>
          <a:stretch>
            <a:fillRect/>
          </a:stretch>
        </p:blipFill>
        <p:spPr>
          <a:xfrm>
            <a:off x="5581575" y="3080625"/>
            <a:ext cx="2062901" cy="2062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(with AES)</a:t>
            </a:r>
            <a:endParaRPr/>
          </a:p>
        </p:txBody>
      </p:sp>
      <p:pic>
        <p:nvPicPr>
          <p:cNvPr id="498" name="Google Shape;498;p59"/>
          <p:cNvPicPr preferRelativeResize="0"/>
          <p:nvPr/>
        </p:nvPicPr>
        <p:blipFill>
          <a:blip r:embed="rId3">
            <a:alphaModFix/>
          </a:blip>
          <a:stretch>
            <a:fillRect/>
          </a:stretch>
        </p:blipFill>
        <p:spPr>
          <a:xfrm>
            <a:off x="1412038" y="1017725"/>
            <a:ext cx="2106642" cy="2062889"/>
          </a:xfrm>
          <a:prstGeom prst="rect">
            <a:avLst/>
          </a:prstGeom>
          <a:noFill/>
          <a:ln>
            <a:noFill/>
          </a:ln>
        </p:spPr>
      </p:pic>
      <p:pic>
        <p:nvPicPr>
          <p:cNvPr id="499" name="Google Shape;499;p59"/>
          <p:cNvPicPr preferRelativeResize="0"/>
          <p:nvPr/>
        </p:nvPicPr>
        <p:blipFill rotWithShape="1">
          <a:blip r:embed="rId4">
            <a:alphaModFix/>
          </a:blip>
          <a:srcRect b="1037" l="0" r="0" t="1037"/>
          <a:stretch/>
        </p:blipFill>
        <p:spPr>
          <a:xfrm>
            <a:off x="3518679" y="1017725"/>
            <a:ext cx="2106642" cy="2062889"/>
          </a:xfrm>
          <a:prstGeom prst="rect">
            <a:avLst/>
          </a:prstGeom>
          <a:noFill/>
          <a:ln>
            <a:noFill/>
          </a:ln>
        </p:spPr>
      </p:pic>
      <p:pic>
        <p:nvPicPr>
          <p:cNvPr id="500" name="Google Shape;500;p59"/>
          <p:cNvPicPr preferRelativeResize="0"/>
          <p:nvPr/>
        </p:nvPicPr>
        <p:blipFill rotWithShape="1">
          <a:blip r:embed="rId5">
            <a:alphaModFix/>
          </a:blip>
          <a:srcRect b="1037" l="0" r="0" t="1037"/>
          <a:stretch/>
        </p:blipFill>
        <p:spPr>
          <a:xfrm>
            <a:off x="5625320" y="1017725"/>
            <a:ext cx="2106642" cy="2062889"/>
          </a:xfrm>
          <a:prstGeom prst="rect">
            <a:avLst/>
          </a:prstGeom>
          <a:noFill/>
          <a:ln>
            <a:noFill/>
          </a:ln>
        </p:spPr>
      </p:pic>
      <p:pic>
        <p:nvPicPr>
          <p:cNvPr id="501" name="Google Shape;501;p59"/>
          <p:cNvPicPr preferRelativeResize="0"/>
          <p:nvPr/>
        </p:nvPicPr>
        <p:blipFill rotWithShape="1">
          <a:blip r:embed="rId6">
            <a:alphaModFix/>
          </a:blip>
          <a:srcRect b="1037" l="0" r="0" t="1037"/>
          <a:stretch/>
        </p:blipFill>
        <p:spPr>
          <a:xfrm>
            <a:off x="1412038" y="3080612"/>
            <a:ext cx="2106642" cy="2062889"/>
          </a:xfrm>
          <a:prstGeom prst="rect">
            <a:avLst/>
          </a:prstGeom>
          <a:noFill/>
          <a:ln>
            <a:noFill/>
          </a:ln>
        </p:spPr>
      </p:pic>
      <p:pic>
        <p:nvPicPr>
          <p:cNvPr id="502" name="Google Shape;502;p59"/>
          <p:cNvPicPr preferRelativeResize="0"/>
          <p:nvPr/>
        </p:nvPicPr>
        <p:blipFill rotWithShape="1">
          <a:blip r:embed="rId7">
            <a:alphaModFix/>
          </a:blip>
          <a:srcRect b="1037" l="0" r="0" t="1037"/>
          <a:stretch/>
        </p:blipFill>
        <p:spPr>
          <a:xfrm>
            <a:off x="3518679" y="3080612"/>
            <a:ext cx="2106642" cy="2062889"/>
          </a:xfrm>
          <a:prstGeom prst="rect">
            <a:avLst/>
          </a:prstGeom>
          <a:noFill/>
          <a:ln>
            <a:noFill/>
          </a:ln>
        </p:spPr>
      </p:pic>
      <p:pic>
        <p:nvPicPr>
          <p:cNvPr id="503" name="Google Shape;503;p59"/>
          <p:cNvPicPr preferRelativeResize="0"/>
          <p:nvPr/>
        </p:nvPicPr>
        <p:blipFill rotWithShape="1">
          <a:blip r:embed="rId8">
            <a:alphaModFix/>
          </a:blip>
          <a:srcRect b="1037" l="0" r="0" t="1037"/>
          <a:stretch/>
        </p:blipFill>
        <p:spPr>
          <a:xfrm>
            <a:off x="5625320" y="3080612"/>
            <a:ext cx="2106642" cy="2062889"/>
          </a:xfrm>
          <a:prstGeom prst="rect">
            <a:avLst/>
          </a:prstGeom>
          <a:noFill/>
          <a:ln>
            <a:noFill/>
          </a:ln>
        </p:spPr>
      </p:pic>
      <p:graphicFrame>
        <p:nvGraphicFramePr>
          <p:cNvPr id="504" name="Google Shape;504;p59"/>
          <p:cNvGraphicFramePr/>
          <p:nvPr/>
        </p:nvGraphicFramePr>
        <p:xfrm>
          <a:off x="7073175" y="39950"/>
          <a:ext cx="3000000" cy="3000000"/>
        </p:xfrm>
        <a:graphic>
          <a:graphicData uri="http://schemas.openxmlformats.org/drawingml/2006/table">
            <a:tbl>
              <a:tblPr>
                <a:noFill/>
                <a:tableStyleId>{2F40A7A7-C861-4D9E-B88D-B216B388F2B2}</a:tableStyleId>
              </a:tblPr>
              <a:tblGrid>
                <a:gridCol w="673625"/>
                <a:gridCol w="673625"/>
                <a:gridCol w="673625"/>
              </a:tblGrid>
              <a:tr h="352725">
                <a:tc>
                  <a:txBody>
                    <a:bodyPr/>
                    <a:lstStyle/>
                    <a:p>
                      <a:pPr indent="0" lvl="0" marL="0" rtl="0" algn="ctr">
                        <a:spcBef>
                          <a:spcPts val="0"/>
                        </a:spcBef>
                        <a:spcAft>
                          <a:spcPts val="0"/>
                        </a:spcAft>
                        <a:buNone/>
                      </a:pPr>
                      <a:r>
                        <a:rPr lang="zh-TW" sz="1000"/>
                        <a:t>Origin</a:t>
                      </a:r>
                      <a:endParaRPr sz="1000"/>
                    </a:p>
                  </a:txBody>
                  <a:tcPr marT="91425" marB="91425" marR="91425" marL="91425"/>
                </a:tc>
                <a:tc>
                  <a:txBody>
                    <a:bodyPr/>
                    <a:lstStyle/>
                    <a:p>
                      <a:pPr indent="0" lvl="0" marL="0" rtl="0" algn="ctr">
                        <a:spcBef>
                          <a:spcPts val="0"/>
                        </a:spcBef>
                        <a:spcAft>
                          <a:spcPts val="0"/>
                        </a:spcAft>
                        <a:buNone/>
                      </a:pPr>
                      <a:r>
                        <a:rPr lang="zh-TW" sz="1000"/>
                        <a:t>SNR=0</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SNR=3</a:t>
                      </a:r>
                      <a:endParaRPr sz="1000"/>
                    </a:p>
                  </a:txBody>
                  <a:tcPr marT="91425" marB="91425" marR="91425" marL="91425"/>
                </a:tc>
              </a:tr>
              <a:tr h="352725">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SNR=6</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SNR=9</a:t>
                      </a:r>
                      <a:endParaRPr sz="1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zh-TW" sz="1000">
                          <a:solidFill>
                            <a:schemeClr val="dk1"/>
                          </a:solidFill>
                        </a:rPr>
                        <a:t>SNR=12</a:t>
                      </a:r>
                      <a:endParaRPr sz="1000"/>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Analysis (</a:t>
            </a:r>
            <a:r>
              <a:rPr lang="zh-TW"/>
              <a:t>without AES V.S. with AES</a:t>
            </a:r>
            <a:r>
              <a:rPr lang="zh-TW"/>
              <a:t>)</a:t>
            </a:r>
            <a:endParaRPr/>
          </a:p>
        </p:txBody>
      </p:sp>
      <p:pic>
        <p:nvPicPr>
          <p:cNvPr id="510" name="Google Shape;510;p60"/>
          <p:cNvPicPr preferRelativeResize="0"/>
          <p:nvPr/>
        </p:nvPicPr>
        <p:blipFill rotWithShape="1">
          <a:blip r:embed="rId3">
            <a:alphaModFix/>
          </a:blip>
          <a:srcRect b="1037" l="0" r="0" t="1037"/>
          <a:stretch/>
        </p:blipFill>
        <p:spPr>
          <a:xfrm>
            <a:off x="5270135" y="1567778"/>
            <a:ext cx="3125249" cy="3060326"/>
          </a:xfrm>
          <a:prstGeom prst="rect">
            <a:avLst/>
          </a:prstGeom>
          <a:noFill/>
          <a:ln>
            <a:noFill/>
          </a:ln>
        </p:spPr>
      </p:pic>
      <p:pic>
        <p:nvPicPr>
          <p:cNvPr id="511" name="Google Shape;511;p60"/>
          <p:cNvPicPr preferRelativeResize="0"/>
          <p:nvPr/>
        </p:nvPicPr>
        <p:blipFill>
          <a:blip r:embed="rId4">
            <a:alphaModFix/>
          </a:blip>
          <a:stretch>
            <a:fillRect/>
          </a:stretch>
        </p:blipFill>
        <p:spPr>
          <a:xfrm>
            <a:off x="748633" y="1567778"/>
            <a:ext cx="3125249" cy="3060326"/>
          </a:xfrm>
          <a:prstGeom prst="rect">
            <a:avLst/>
          </a:prstGeom>
          <a:noFill/>
          <a:ln>
            <a:noFill/>
          </a:ln>
        </p:spPr>
      </p:pic>
      <p:sp>
        <p:nvSpPr>
          <p:cNvPr id="512" name="Google Shape;512;p60"/>
          <p:cNvSpPr txBox="1"/>
          <p:nvPr/>
        </p:nvSpPr>
        <p:spPr>
          <a:xfrm>
            <a:off x="3072000" y="46281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1300">
                <a:solidFill>
                  <a:srgbClr val="202124"/>
                </a:solidFill>
              </a:rPr>
              <a:t>SNR = 6 dB</a:t>
            </a:r>
            <a:endParaRPr sz="1300">
              <a:solidFill>
                <a:srgbClr val="202124"/>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518" name="Google Shape;51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SzPts val="1800"/>
              <a:buChar char="●"/>
            </a:pPr>
            <a:r>
              <a:rPr lang="zh-TW"/>
              <a:t>Conclusion</a:t>
            </a:r>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SzPts val="1800"/>
              <a:buChar char="●"/>
            </a:pPr>
            <a:r>
              <a:rPr lang="zh-TW"/>
              <a:t>System Architecture</a:t>
            </a:r>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Conclusion</a:t>
            </a:r>
            <a:endParaRPr/>
          </a:p>
        </p:txBody>
      </p:sp>
      <p:sp>
        <p:nvSpPr>
          <p:cNvPr id="524" name="Google Shape;52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zh-TW"/>
              <a:t>AES algorithm provides a method with </a:t>
            </a:r>
            <a:r>
              <a:rPr lang="zh-TW"/>
              <a:t>high</a:t>
            </a:r>
            <a:r>
              <a:rPr lang="zh-TW"/>
              <a:t> security and simple encrypt step.</a:t>
            </a:r>
            <a:br>
              <a:rPr lang="zh-TW"/>
            </a:br>
            <a:endParaRPr/>
          </a:p>
          <a:p>
            <a:pPr indent="-342900" lvl="0" marL="457200" rtl="0" algn="l">
              <a:lnSpc>
                <a:spcPct val="115000"/>
              </a:lnSpc>
              <a:spcBef>
                <a:spcPts val="0"/>
              </a:spcBef>
              <a:spcAft>
                <a:spcPts val="0"/>
              </a:spcAft>
              <a:buSzPts val="1800"/>
              <a:buChar char="●"/>
            </a:pPr>
            <a:r>
              <a:rPr lang="zh-TW"/>
              <a:t>There are a lot of repetitive operations caused by the </a:t>
            </a:r>
            <a:r>
              <a:rPr lang="zh-TW"/>
              <a:t>AES</a:t>
            </a:r>
            <a:r>
              <a:rPr lang="zh-TW"/>
              <a:t> algorithm, so the performance can be improved with the paralleled computing hardware.</a:t>
            </a:r>
            <a:br>
              <a:rPr lang="zh-TW"/>
            </a:br>
            <a:endParaRPr/>
          </a:p>
          <a:p>
            <a:pPr indent="-342900" lvl="0" marL="457200" rtl="0" algn="l">
              <a:lnSpc>
                <a:spcPct val="115000"/>
              </a:lnSpc>
              <a:spcBef>
                <a:spcPts val="0"/>
              </a:spcBef>
              <a:spcAft>
                <a:spcPts val="0"/>
              </a:spcAft>
              <a:buSzPts val="1800"/>
              <a:buChar char="●"/>
            </a:pPr>
            <a:r>
              <a:rPr lang="zh-TW"/>
              <a:t>HLS can be useful with optimizing loops, pragma PIPELINE help us to speed up development process.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530" name="Google Shape;53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SzPts val="1800"/>
              <a:buChar char="●"/>
            </a:pPr>
            <a:r>
              <a:rPr lang="zh-TW"/>
              <a:t>Reference</a:t>
            </a:r>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536" name="Google Shape;53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24292F"/>
              </a:buClr>
              <a:buSzPts val="1800"/>
              <a:buChar char="●"/>
            </a:pPr>
            <a:r>
              <a:rPr lang="zh-TW">
                <a:solidFill>
                  <a:schemeClr val="hlink"/>
                </a:solidFill>
                <a:highlight>
                  <a:srgbClr val="FFFFFF"/>
                </a:highlight>
                <a:uFill>
                  <a:noFill/>
                </a:uFill>
                <a:hlinkClick r:id="rId3"/>
              </a:rPr>
              <a:t>https://github.com/WilliamsCeng/02Hero</a:t>
            </a:r>
            <a:br>
              <a:rPr lang="zh-TW" u="sng">
                <a:solidFill>
                  <a:schemeClr val="hlink"/>
                </a:solidFill>
                <a:highlight>
                  <a:srgbClr val="FFFFFF"/>
                </a:highlight>
              </a:rPr>
            </a:br>
            <a:endParaRPr u="sng">
              <a:solidFill>
                <a:schemeClr val="hlink"/>
              </a:solidFill>
              <a:highlight>
                <a:srgbClr val="FFFFFF"/>
              </a:highlight>
            </a:endParaRPr>
          </a:p>
          <a:p>
            <a:pPr indent="-342900" lvl="0" marL="457200" rtl="0" algn="l">
              <a:spcBef>
                <a:spcPts val="0"/>
              </a:spcBef>
              <a:spcAft>
                <a:spcPts val="0"/>
              </a:spcAft>
              <a:buClr>
                <a:srgbClr val="24292F"/>
              </a:buClr>
              <a:buSzPts val="1800"/>
              <a:buChar char="●"/>
            </a:pPr>
            <a:r>
              <a:rPr lang="zh-TW">
                <a:solidFill>
                  <a:schemeClr val="hlink"/>
                </a:solidFill>
                <a:highlight>
                  <a:srgbClr val="FFFFFF"/>
                </a:highlight>
              </a:rPr>
              <a:t>https://blog.csdn.net/qq_28205153/article/details/55798628</a:t>
            </a:r>
            <a:br>
              <a:rPr lang="zh-TW">
                <a:solidFill>
                  <a:schemeClr val="hlink"/>
                </a:solidFill>
                <a:highlight>
                  <a:srgbClr val="FFFFFF"/>
                </a:highlight>
              </a:rPr>
            </a:br>
            <a:endParaRPr>
              <a:solidFill>
                <a:schemeClr val="hlink"/>
              </a:solidFill>
              <a:highlight>
                <a:srgbClr val="FFFFFF"/>
              </a:highlight>
            </a:endParaRPr>
          </a:p>
          <a:p>
            <a:pPr indent="-342900" lvl="0" marL="457200" rtl="0" algn="l">
              <a:spcBef>
                <a:spcPts val="0"/>
              </a:spcBef>
              <a:spcAft>
                <a:spcPts val="0"/>
              </a:spcAft>
              <a:buClr>
                <a:srgbClr val="24292F"/>
              </a:buClr>
              <a:buSzPts val="1800"/>
              <a:buChar char="●"/>
            </a:pPr>
            <a:r>
              <a:rPr lang="zh-TW">
                <a:solidFill>
                  <a:schemeClr val="hlink"/>
                </a:solidFill>
                <a:highlight>
                  <a:srgbClr val="FFFFFF"/>
                </a:highlight>
              </a:rPr>
              <a:t>https://hackmd.io/@yrHb-fKBRoyrKDEKdPSDWg/HJVX-WH2v</a:t>
            </a:r>
            <a:br>
              <a:rPr lang="zh-TW">
                <a:solidFill>
                  <a:schemeClr val="hlink"/>
                </a:solidFill>
                <a:highlight>
                  <a:srgbClr val="FFFFFF"/>
                </a:highlight>
              </a:rPr>
            </a:br>
            <a:endParaRPr>
              <a:solidFill>
                <a:schemeClr val="hlink"/>
              </a:solidFill>
              <a:highlight>
                <a:srgbClr val="FFFFFF"/>
              </a:highlight>
            </a:endParaRPr>
          </a:p>
          <a:p>
            <a:pPr indent="-342900" lvl="0" marL="457200" rtl="0" algn="l">
              <a:spcBef>
                <a:spcPts val="0"/>
              </a:spcBef>
              <a:spcAft>
                <a:spcPts val="0"/>
              </a:spcAft>
              <a:buClr>
                <a:srgbClr val="24292F"/>
              </a:buClr>
              <a:buSzPts val="1800"/>
              <a:buChar char="●"/>
            </a:pPr>
            <a:r>
              <a:rPr lang="zh-TW">
                <a:solidFill>
                  <a:schemeClr val="hlink"/>
                </a:solidFill>
                <a:highlight>
                  <a:srgbClr val="FFFFFF"/>
                </a:highlight>
                <a:uFill>
                  <a:noFill/>
                </a:uFill>
                <a:hlinkClick r:id="rId4"/>
              </a:rPr>
              <a:t>Vitis_Libraries/quantitative_finance/L1/tests/normalRNG at master · Xilinx/Vitis_Libraries (github.com)</a:t>
            </a:r>
            <a:br>
              <a:rPr lang="zh-TW">
                <a:solidFill>
                  <a:schemeClr val="hlink"/>
                </a:solidFill>
                <a:highlight>
                  <a:srgbClr val="FFFFFF"/>
                </a:highlight>
              </a:rPr>
            </a:br>
            <a:endParaRPr>
              <a:solidFill>
                <a:schemeClr val="hlink"/>
              </a:solidFill>
              <a:highlight>
                <a:srgbClr val="FFFFFF"/>
              </a:highlight>
            </a:endParaRPr>
          </a:p>
          <a:p>
            <a:pPr indent="-342900" lvl="0" marL="457200" marR="0" rtl="0" algn="l">
              <a:lnSpc>
                <a:spcPct val="115000"/>
              </a:lnSpc>
              <a:spcBef>
                <a:spcPts val="0"/>
              </a:spcBef>
              <a:spcAft>
                <a:spcPts val="0"/>
              </a:spcAft>
              <a:buClr>
                <a:srgbClr val="24292F"/>
              </a:buClr>
              <a:buSzPts val="1800"/>
              <a:buChar char="●"/>
            </a:pPr>
            <a:r>
              <a:rPr lang="zh-TW">
                <a:solidFill>
                  <a:schemeClr val="hlink"/>
                </a:solidFill>
                <a:highlight>
                  <a:srgbClr val="FFFFFF"/>
                </a:highlight>
              </a:rPr>
              <a:t>https://lisha.ufsc.br/pub/Meurer_SBESC_2013.pdf</a:t>
            </a:r>
            <a:endParaRPr>
              <a:solidFill>
                <a:schemeClr val="hlink"/>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542" name="Google Shape;542;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Algorithm</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SzPts val="1800"/>
              <a:buChar char="●"/>
            </a:pPr>
            <a:r>
              <a:rPr lang="zh-TW"/>
              <a:t>GitHub Link</a:t>
            </a:r>
            <a:endParaRPr/>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GitHub Link</a:t>
            </a:r>
            <a:endParaRPr/>
          </a:p>
        </p:txBody>
      </p:sp>
      <p:sp>
        <p:nvSpPr>
          <p:cNvPr id="548" name="Google Shape;548;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https://github.com/caota985107/HLS_AES_MIMO.git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Architecture</a:t>
            </a:r>
            <a:endParaRPr/>
          </a:p>
        </p:txBody>
      </p:sp>
      <p:pic>
        <p:nvPicPr>
          <p:cNvPr id="86" name="Google Shape;86;p18"/>
          <p:cNvPicPr preferRelativeResize="0"/>
          <p:nvPr/>
        </p:nvPicPr>
        <p:blipFill>
          <a:blip r:embed="rId3">
            <a:alphaModFix/>
          </a:blip>
          <a:stretch>
            <a:fillRect/>
          </a:stretch>
        </p:blipFill>
        <p:spPr>
          <a:xfrm>
            <a:off x="152400" y="1170125"/>
            <a:ext cx="8839198" cy="33439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CCCCCC"/>
              </a:buClr>
              <a:buSzPts val="1800"/>
              <a:buChar char="●"/>
            </a:pPr>
            <a:r>
              <a:rPr lang="zh-TW">
                <a:solidFill>
                  <a:srgbClr val="CCCCCC"/>
                </a:solidFill>
              </a:rPr>
              <a:t>Introduction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System Architecture</a:t>
            </a:r>
            <a:endParaRPr>
              <a:solidFill>
                <a:srgbClr val="CCCCCC"/>
              </a:solidFill>
            </a:endParaRPr>
          </a:p>
          <a:p>
            <a:pPr indent="-342900" lvl="0" marL="457200" rtl="0" algn="l">
              <a:spcBef>
                <a:spcPts val="0"/>
              </a:spcBef>
              <a:spcAft>
                <a:spcPts val="0"/>
              </a:spcAft>
              <a:buSzPts val="1800"/>
              <a:buChar char="●"/>
            </a:pPr>
            <a:r>
              <a:rPr lang="zh-TW"/>
              <a:t>Algorithm</a:t>
            </a:r>
            <a:endParaRPr/>
          </a:p>
          <a:p>
            <a:pPr indent="-342900" lvl="0" marL="457200" rtl="0" algn="l">
              <a:spcBef>
                <a:spcPts val="0"/>
              </a:spcBef>
              <a:spcAft>
                <a:spcPts val="0"/>
              </a:spcAft>
              <a:buClr>
                <a:srgbClr val="CCCCCC"/>
              </a:buClr>
              <a:buSzPts val="1800"/>
              <a:buChar char="●"/>
            </a:pPr>
            <a:r>
              <a:rPr lang="zh-TW">
                <a:solidFill>
                  <a:srgbClr val="CCCCCC"/>
                </a:solidFill>
              </a:rPr>
              <a:t>HLS Implementation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Analysis</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Conclusion</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Reference</a:t>
            </a:r>
            <a:endParaRPr>
              <a:solidFill>
                <a:srgbClr val="CCCCCC"/>
              </a:solidFill>
            </a:endParaRPr>
          </a:p>
          <a:p>
            <a:pPr indent="-342900" lvl="0" marL="457200" rtl="0" algn="l">
              <a:spcBef>
                <a:spcPts val="0"/>
              </a:spcBef>
              <a:spcAft>
                <a:spcPts val="0"/>
              </a:spcAft>
              <a:buClr>
                <a:srgbClr val="CCCCCC"/>
              </a:buClr>
              <a:buSzPts val="1800"/>
              <a:buChar char="●"/>
            </a:pPr>
            <a:r>
              <a:rPr lang="zh-TW">
                <a:solidFill>
                  <a:srgbClr val="CCCCCC"/>
                </a:solidFill>
              </a:rPr>
              <a:t>GitHub Link</a:t>
            </a:r>
            <a:endParaRPr>
              <a:solidFill>
                <a:srgbClr val="CCCCCC"/>
              </a:solidFil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5785900" y="-2"/>
            <a:ext cx="3046401" cy="1152476"/>
          </a:xfrm>
          <a:prstGeom prst="rect">
            <a:avLst/>
          </a:prstGeom>
          <a:noFill/>
          <a:ln>
            <a:noFill/>
          </a:ln>
        </p:spPr>
      </p:pic>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AES-128</a:t>
            </a:r>
            <a:endParaRPr/>
          </a:p>
        </p:txBody>
      </p:sp>
      <p:sp>
        <p:nvSpPr>
          <p:cNvPr id="99" name="Google Shape;99;p20"/>
          <p:cNvSpPr txBox="1"/>
          <p:nvPr>
            <p:ph idx="1" type="body"/>
          </p:nvPr>
        </p:nvSpPr>
        <p:spPr>
          <a:xfrm>
            <a:off x="311700" y="1115100"/>
            <a:ext cx="8520600" cy="4028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zh-TW"/>
              <a:t>AES (Advanced Encryption Standard) is based on a design principle known as a substitution–permutation network, and is efficient in both software and hardware.</a:t>
            </a:r>
            <a:br>
              <a:rPr lang="zh-TW"/>
            </a:br>
            <a:endParaRPr/>
          </a:p>
          <a:p>
            <a:pPr indent="-342900" lvl="0" marL="457200" rtl="0" algn="l">
              <a:spcBef>
                <a:spcPts val="0"/>
              </a:spcBef>
              <a:spcAft>
                <a:spcPts val="0"/>
              </a:spcAft>
              <a:buSzPts val="1800"/>
              <a:buChar char="●"/>
            </a:pPr>
            <a:r>
              <a:rPr lang="zh-TW"/>
              <a:t>The design and strength of all key lengths of the AES algorithm are sufficient to protect classified information up to the top level. </a:t>
            </a:r>
            <a:br>
              <a:rPr lang="zh-TW"/>
            </a:br>
            <a:endParaRPr/>
          </a:p>
          <a:p>
            <a:pPr indent="-342900" lvl="0" marL="457200" rtl="0" algn="l">
              <a:spcBef>
                <a:spcPts val="0"/>
              </a:spcBef>
              <a:spcAft>
                <a:spcPts val="0"/>
              </a:spcAft>
              <a:buSzPts val="1800"/>
              <a:buChar char="●"/>
            </a:pPr>
            <a:r>
              <a:rPr lang="zh-TW"/>
              <a:t>AES could be divided into four main functions</a:t>
            </a:r>
            <a:endParaRPr/>
          </a:p>
          <a:p>
            <a:pPr indent="-317500" lvl="1" marL="914400" rtl="0" algn="l">
              <a:spcBef>
                <a:spcPts val="0"/>
              </a:spcBef>
              <a:spcAft>
                <a:spcPts val="0"/>
              </a:spcAft>
              <a:buSzPts val="1400"/>
              <a:buChar char="○"/>
            </a:pPr>
            <a:r>
              <a:rPr lang="zh-TW"/>
              <a:t>SubBytes</a:t>
            </a:r>
            <a:endParaRPr/>
          </a:p>
          <a:p>
            <a:pPr indent="-317500" lvl="1" marL="914400" rtl="0" algn="l">
              <a:spcBef>
                <a:spcPts val="0"/>
              </a:spcBef>
              <a:spcAft>
                <a:spcPts val="0"/>
              </a:spcAft>
              <a:buSzPts val="1400"/>
              <a:buChar char="○"/>
            </a:pPr>
            <a:r>
              <a:rPr lang="zh-TW"/>
              <a:t>ShiftRows</a:t>
            </a:r>
            <a:endParaRPr/>
          </a:p>
          <a:p>
            <a:pPr indent="-317500" lvl="1" marL="914400" rtl="0" algn="l">
              <a:spcBef>
                <a:spcPts val="0"/>
              </a:spcBef>
              <a:spcAft>
                <a:spcPts val="0"/>
              </a:spcAft>
              <a:buSzPts val="1400"/>
              <a:buChar char="○"/>
            </a:pPr>
            <a:r>
              <a:rPr lang="zh-TW"/>
              <a:t>MixColumns</a:t>
            </a:r>
            <a:endParaRPr/>
          </a:p>
          <a:p>
            <a:pPr indent="-317500" lvl="1" marL="914400" rtl="0" algn="l">
              <a:spcBef>
                <a:spcPts val="0"/>
              </a:spcBef>
              <a:spcAft>
                <a:spcPts val="0"/>
              </a:spcAft>
              <a:buSzPts val="1400"/>
              <a:buChar char="○"/>
            </a:pPr>
            <a:r>
              <a:rPr lang="zh-TW"/>
              <a:t>AddRoundKey</a:t>
            </a:r>
            <a:endParaRPr/>
          </a:p>
        </p:txBody>
      </p:sp>
      <p:sp>
        <p:nvSpPr>
          <p:cNvPr id="100" name="Google Shape;100;p20"/>
          <p:cNvSpPr/>
          <p:nvPr/>
        </p:nvSpPr>
        <p:spPr>
          <a:xfrm>
            <a:off x="6411087"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a:off x="6411087"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AES-128</a:t>
            </a:r>
            <a:endParaRPr/>
          </a:p>
        </p:txBody>
      </p:sp>
      <p:pic>
        <p:nvPicPr>
          <p:cNvPr id="107" name="Google Shape;107;p21"/>
          <p:cNvPicPr preferRelativeResize="0"/>
          <p:nvPr/>
        </p:nvPicPr>
        <p:blipFill>
          <a:blip r:embed="rId3">
            <a:alphaModFix/>
          </a:blip>
          <a:stretch>
            <a:fillRect/>
          </a:stretch>
        </p:blipFill>
        <p:spPr>
          <a:xfrm>
            <a:off x="921300" y="1433975"/>
            <a:ext cx="2988845" cy="1550900"/>
          </a:xfrm>
          <a:prstGeom prst="rect">
            <a:avLst/>
          </a:prstGeom>
          <a:noFill/>
          <a:ln>
            <a:noFill/>
          </a:ln>
        </p:spPr>
      </p:pic>
      <p:pic>
        <p:nvPicPr>
          <p:cNvPr id="108" name="Google Shape;108;p21"/>
          <p:cNvPicPr preferRelativeResize="0"/>
          <p:nvPr/>
        </p:nvPicPr>
        <p:blipFill>
          <a:blip r:embed="rId4">
            <a:alphaModFix/>
          </a:blip>
          <a:stretch>
            <a:fillRect/>
          </a:stretch>
        </p:blipFill>
        <p:spPr>
          <a:xfrm>
            <a:off x="4855188" y="1433987"/>
            <a:ext cx="3246125" cy="1202073"/>
          </a:xfrm>
          <a:prstGeom prst="rect">
            <a:avLst/>
          </a:prstGeom>
          <a:noFill/>
          <a:ln>
            <a:noFill/>
          </a:ln>
        </p:spPr>
      </p:pic>
      <p:pic>
        <p:nvPicPr>
          <p:cNvPr descr="在MixColumns步驟中，每個直列都在modulo &#10;  &#10;    &#10;      &#10;        &#10;          x&#10;          &#10;            4&#10;          &#10;        &#10;        +&#10;        1&#10;      &#10;    &#10;    {\displaystyle x^{4}+1}&#10;  &lt;img src=&quot;https://wikimedia.org/api/rest_v1/media/math/render/svg/7a1cf298905bd161243f1f6ca7a414c1290f245d&quot; class=&quot;mwe-math-fallback-image-inline&quot; aria-hidden=&quot;true&quot; style=&quot;vertical-align: -0.505ex; width:6.387ex; height:2.843ex;&quot; alt=&quot;x^4+1&quot;&gt;之下，和一個固定多項式c(x)作乘法。" id="109" name="Google Shape;109;p21"/>
          <p:cNvPicPr preferRelativeResize="0"/>
          <p:nvPr/>
        </p:nvPicPr>
        <p:blipFill>
          <a:blip r:embed="rId5">
            <a:alphaModFix/>
          </a:blip>
          <a:stretch>
            <a:fillRect/>
          </a:stretch>
        </p:blipFill>
        <p:spPr>
          <a:xfrm>
            <a:off x="921300" y="2984876"/>
            <a:ext cx="2988850" cy="1587849"/>
          </a:xfrm>
          <a:prstGeom prst="rect">
            <a:avLst/>
          </a:prstGeom>
          <a:noFill/>
          <a:ln>
            <a:noFill/>
          </a:ln>
        </p:spPr>
      </p:pic>
      <p:pic>
        <p:nvPicPr>
          <p:cNvPr id="110" name="Google Shape;110;p21"/>
          <p:cNvPicPr preferRelativeResize="0"/>
          <p:nvPr/>
        </p:nvPicPr>
        <p:blipFill>
          <a:blip r:embed="rId6">
            <a:alphaModFix/>
          </a:blip>
          <a:stretch>
            <a:fillRect/>
          </a:stretch>
        </p:blipFill>
        <p:spPr>
          <a:xfrm>
            <a:off x="5175425" y="2730529"/>
            <a:ext cx="2925875" cy="2276684"/>
          </a:xfrm>
          <a:prstGeom prst="rect">
            <a:avLst/>
          </a:prstGeom>
          <a:noFill/>
          <a:ln>
            <a:noFill/>
          </a:ln>
        </p:spPr>
      </p:pic>
      <p:sp>
        <p:nvSpPr>
          <p:cNvPr id="111" name="Google Shape;111;p21"/>
          <p:cNvSpPr/>
          <p:nvPr/>
        </p:nvSpPr>
        <p:spPr>
          <a:xfrm>
            <a:off x="4222263" y="1849163"/>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a:off x="4222263" y="359293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186550" y="3592938"/>
            <a:ext cx="532500" cy="37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21"/>
          <p:cNvPicPr preferRelativeResize="0"/>
          <p:nvPr/>
        </p:nvPicPr>
        <p:blipFill>
          <a:blip r:embed="rId7">
            <a:alphaModFix/>
          </a:blip>
          <a:stretch>
            <a:fillRect/>
          </a:stretch>
        </p:blipFill>
        <p:spPr>
          <a:xfrm>
            <a:off x="5785900" y="-2"/>
            <a:ext cx="3046401" cy="1152476"/>
          </a:xfrm>
          <a:prstGeom prst="rect">
            <a:avLst/>
          </a:prstGeom>
          <a:noFill/>
          <a:ln>
            <a:noFill/>
          </a:ln>
        </p:spPr>
      </p:pic>
      <p:sp>
        <p:nvSpPr>
          <p:cNvPr id="115" name="Google Shape;115;p21"/>
          <p:cNvSpPr/>
          <p:nvPr/>
        </p:nvSpPr>
        <p:spPr>
          <a:xfrm>
            <a:off x="6411087" y="12573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6411087" y="748084"/>
            <a:ext cx="570300" cy="40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